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748" r:id="rId4"/>
  </p:sldMasterIdLst>
  <p:notesMasterIdLst>
    <p:notesMasterId r:id="rId190"/>
  </p:notesMasterIdLst>
  <p:sldIdLst>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7" r:id="rId18"/>
    <p:sldId id="338" r:id="rId19"/>
    <p:sldId id="339" r:id="rId20"/>
    <p:sldId id="349" r:id="rId21"/>
    <p:sldId id="340" r:id="rId22"/>
    <p:sldId id="341" r:id="rId23"/>
    <p:sldId id="342" r:id="rId24"/>
    <p:sldId id="343" r:id="rId25"/>
    <p:sldId id="344" r:id="rId26"/>
    <p:sldId id="345" r:id="rId27"/>
    <p:sldId id="346" r:id="rId28"/>
    <p:sldId id="347"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5" r:id="rId42"/>
    <p:sldId id="366" r:id="rId43"/>
    <p:sldId id="367" r:id="rId44"/>
    <p:sldId id="361" r:id="rId45"/>
    <p:sldId id="362" r:id="rId46"/>
    <p:sldId id="363" r:id="rId47"/>
    <p:sldId id="364" r:id="rId48"/>
    <p:sldId id="370" r:id="rId49"/>
    <p:sldId id="368" r:id="rId50"/>
    <p:sldId id="371" r:id="rId51"/>
    <p:sldId id="369" r:id="rId52"/>
    <p:sldId id="372" r:id="rId53"/>
    <p:sldId id="373" r:id="rId54"/>
    <p:sldId id="375" r:id="rId55"/>
    <p:sldId id="391" r:id="rId56"/>
    <p:sldId id="392" r:id="rId57"/>
    <p:sldId id="393"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4" r:id="rId74"/>
    <p:sldId id="395" r:id="rId75"/>
    <p:sldId id="396" r:id="rId76"/>
    <p:sldId id="397" r:id="rId77"/>
    <p:sldId id="403" r:id="rId78"/>
    <p:sldId id="398" r:id="rId79"/>
    <p:sldId id="399" r:id="rId80"/>
    <p:sldId id="400" r:id="rId81"/>
    <p:sldId id="401" r:id="rId82"/>
    <p:sldId id="402" r:id="rId83"/>
    <p:sldId id="404" r:id="rId84"/>
    <p:sldId id="405" r:id="rId85"/>
    <p:sldId id="406" r:id="rId86"/>
    <p:sldId id="408" r:id="rId87"/>
    <p:sldId id="409" r:id="rId88"/>
    <p:sldId id="410" r:id="rId89"/>
    <p:sldId id="411" r:id="rId90"/>
    <p:sldId id="412" r:id="rId91"/>
    <p:sldId id="413" r:id="rId92"/>
    <p:sldId id="407" r:id="rId93"/>
    <p:sldId id="414" r:id="rId94"/>
    <p:sldId id="415" r:id="rId95"/>
    <p:sldId id="417" r:id="rId96"/>
    <p:sldId id="979" r:id="rId97"/>
    <p:sldId id="980" r:id="rId98"/>
    <p:sldId id="981" r:id="rId99"/>
    <p:sldId id="982" r:id="rId100"/>
    <p:sldId id="983" r:id="rId101"/>
    <p:sldId id="984" r:id="rId102"/>
    <p:sldId id="985" r:id="rId103"/>
    <p:sldId id="986" r:id="rId104"/>
    <p:sldId id="987" r:id="rId105"/>
    <p:sldId id="988" r:id="rId106"/>
    <p:sldId id="989" r:id="rId107"/>
    <p:sldId id="990" r:id="rId108"/>
    <p:sldId id="991" r:id="rId109"/>
    <p:sldId id="992" r:id="rId110"/>
    <p:sldId id="993" r:id="rId111"/>
    <p:sldId id="994" r:id="rId112"/>
    <p:sldId id="995" r:id="rId113"/>
    <p:sldId id="996" r:id="rId114"/>
    <p:sldId id="997" r:id="rId115"/>
    <p:sldId id="998" r:id="rId116"/>
    <p:sldId id="999" r:id="rId117"/>
    <p:sldId id="1000" r:id="rId118"/>
    <p:sldId id="1001" r:id="rId119"/>
    <p:sldId id="1002" r:id="rId120"/>
    <p:sldId id="1003" r:id="rId121"/>
    <p:sldId id="1004" r:id="rId122"/>
    <p:sldId id="1005" r:id="rId123"/>
    <p:sldId id="374" r:id="rId124"/>
    <p:sldId id="336" r:id="rId125"/>
    <p:sldId id="256" r:id="rId126"/>
    <p:sldId id="258" r:id="rId127"/>
    <p:sldId id="259" r:id="rId128"/>
    <p:sldId id="260" r:id="rId129"/>
    <p:sldId id="261" r:id="rId130"/>
    <p:sldId id="262" r:id="rId131"/>
    <p:sldId id="263" r:id="rId132"/>
    <p:sldId id="264" r:id="rId133"/>
    <p:sldId id="265" r:id="rId134"/>
    <p:sldId id="266" r:id="rId135"/>
    <p:sldId id="267" r:id="rId136"/>
    <p:sldId id="268" r:id="rId137"/>
    <p:sldId id="269" r:id="rId138"/>
    <p:sldId id="270" r:id="rId139"/>
    <p:sldId id="271" r:id="rId140"/>
    <p:sldId id="272" r:id="rId141"/>
    <p:sldId id="273" r:id="rId142"/>
    <p:sldId id="274" r:id="rId143"/>
    <p:sldId id="275" r:id="rId144"/>
    <p:sldId id="276" r:id="rId145"/>
    <p:sldId id="277" r:id="rId146"/>
    <p:sldId id="278" r:id="rId147"/>
    <p:sldId id="279" r:id="rId148"/>
    <p:sldId id="280" r:id="rId149"/>
    <p:sldId id="281" r:id="rId150"/>
    <p:sldId id="282" r:id="rId151"/>
    <p:sldId id="283" r:id="rId152"/>
    <p:sldId id="284" r:id="rId153"/>
    <p:sldId id="285" r:id="rId154"/>
    <p:sldId id="286" r:id="rId155"/>
    <p:sldId id="289" r:id="rId156"/>
    <p:sldId id="290" r:id="rId157"/>
    <p:sldId id="291" r:id="rId158"/>
    <p:sldId id="292" r:id="rId159"/>
    <p:sldId id="293" r:id="rId160"/>
    <p:sldId id="294" r:id="rId161"/>
    <p:sldId id="295" r:id="rId162"/>
    <p:sldId id="296" r:id="rId163"/>
    <p:sldId id="297" r:id="rId164"/>
    <p:sldId id="298" r:id="rId165"/>
    <p:sldId id="299" r:id="rId166"/>
    <p:sldId id="300" r:id="rId167"/>
    <p:sldId id="301" r:id="rId168"/>
    <p:sldId id="302" r:id="rId169"/>
    <p:sldId id="303" r:id="rId170"/>
    <p:sldId id="304" r:id="rId171"/>
    <p:sldId id="287" r:id="rId172"/>
    <p:sldId id="288" r:id="rId173"/>
    <p:sldId id="321" r:id="rId174"/>
    <p:sldId id="305" r:id="rId175"/>
    <p:sldId id="306" r:id="rId176"/>
    <p:sldId id="307" r:id="rId177"/>
    <p:sldId id="308" r:id="rId178"/>
    <p:sldId id="309" r:id="rId179"/>
    <p:sldId id="310" r:id="rId180"/>
    <p:sldId id="311" r:id="rId181"/>
    <p:sldId id="312" r:id="rId182"/>
    <p:sldId id="313" r:id="rId183"/>
    <p:sldId id="314" r:id="rId184"/>
    <p:sldId id="315" r:id="rId185"/>
    <p:sldId id="316" r:id="rId186"/>
    <p:sldId id="317" r:id="rId187"/>
    <p:sldId id="318" r:id="rId188"/>
    <p:sldId id="319" r:id="rId18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Intro" id="{78FCD3D6-71B1-204D-805D-B14AA1F66E2C}">
          <p14:sldIdLst>
            <p14:sldId id="322"/>
            <p14:sldId id="323"/>
            <p14:sldId id="324"/>
            <p14:sldId id="325"/>
          </p14:sldIdLst>
        </p14:section>
        <p14:section name="Pre-work" id="{B8E485D1-6656-A349-AC63-8637F4587EDE}">
          <p14:sldIdLst>
            <p14:sldId id="326"/>
            <p14:sldId id="327"/>
            <p14:sldId id="328"/>
            <p14:sldId id="329"/>
            <p14:sldId id="330"/>
            <p14:sldId id="331"/>
            <p14:sldId id="332"/>
            <p14:sldId id="333"/>
            <p14:sldId id="334"/>
          </p14:sldIdLst>
        </p14:section>
        <p14:section name="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2to3" id="{2C7F226E-2DAD-FC49-BD86-346CAF91B881}">
          <p14:sldIdLst>
            <p14:sldId id="350"/>
            <p14:sldId id="351"/>
            <p14:sldId id="352"/>
            <p14:sldId id="353"/>
            <p14:sldId id="354"/>
            <p14:sldId id="355"/>
            <p14:sldId id="356"/>
            <p14:sldId id="357"/>
            <p14:sldId id="358"/>
            <p14:sldId id="359"/>
            <p14:sldId id="360"/>
          </p14:sldIdLst>
        </p14:section>
        <p14:section name="Text" id="{A0CC001E-3516-7A43-8DA9-796F86A926AC}">
          <p14:sldIdLst>
            <p14:sldId id="365"/>
            <p14:sldId id="366"/>
            <p14:sldId id="367"/>
          </p14:sldIdLst>
        </p14:section>
        <p14:section name="Subprocessing" id="{08D0A754-E5F2-BF49-B570-D761D656077C}">
          <p14:sldIdLst>
            <p14:sldId id="361"/>
            <p14:sldId id="362"/>
            <p14:sldId id="363"/>
            <p14:sldId id="364"/>
            <p14:sldId id="370"/>
            <p14:sldId id="368"/>
            <p14:sldId id="371"/>
            <p14:sldId id="369"/>
            <p14:sldId id="372"/>
            <p14:sldId id="373"/>
            <p14:sldId id="375"/>
          </p14:sldIdLst>
        </p14:section>
        <p14:section name="Command Line Args" id="{AD79AD76-AEDC-7046-B45B-EB6E2E97727D}">
          <p14:sldIdLst>
            <p14:sldId id="391"/>
            <p14:sldId id="392"/>
            <p14:sldId id="393"/>
          </p14:sldIdLst>
        </p14:section>
        <p14:section name="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Serialization" id="{D6A47BCA-ABF2-164D-9F20-2370BE0A398D}">
          <p14:sldIdLst>
            <p14:sldId id="394"/>
            <p14:sldId id="395"/>
            <p14:sldId id="396"/>
            <p14:sldId id="397"/>
            <p14:sldId id="403"/>
            <p14:sldId id="398"/>
            <p14:sldId id="399"/>
            <p14:sldId id="400"/>
            <p14:sldId id="401"/>
            <p14:sldId id="402"/>
            <p14:sldId id="404"/>
            <p14:sldId id="405"/>
            <p14:sldId id="406"/>
            <p14:sldId id="408"/>
            <p14:sldId id="409"/>
            <p14:sldId id="410"/>
            <p14:sldId id="411"/>
            <p14:sldId id="412"/>
            <p14:sldId id="413"/>
            <p14:sldId id="407"/>
            <p14:sldId id="414"/>
            <p14:sldId id="415"/>
          </p14:sldIdLst>
        </p14:section>
        <p14:section name="REST" id="{3D8F1F77-A608-B243-A242-15D898AC0154}">
          <p14:sldIdLst>
            <p14:sldId id="417"/>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Lst>
        </p14:section>
        <p14:section name="Examples" id="{11A75A5B-42BE-134E-B04B-8822427B1071}">
          <p14:sldIdLst>
            <p14:sldId id="374"/>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74"/>
  </p:normalViewPr>
  <p:slideViewPr>
    <p:cSldViewPr snapToGrid="0" snapToObjects="1">
      <p:cViewPr varScale="1">
        <p:scale>
          <a:sx n="60" d="100"/>
          <a:sy n="60" d="100"/>
        </p:scale>
        <p:origin x="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2.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CF1EB664-95AE-BC49-B3FB-C06CE2082B5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5266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AF145640-F190-6E4C-8BED-ECDFAEB5565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9893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0CE604B6-C491-DA41-97A4-00E3886A26F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0200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19AA57EC-7896-9345-A752-2F1AB533216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4588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34BAA187-79CA-9C4D-9399-F34213CB4FB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9784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262C12A2-EB9E-704B-AB1A-F7308233F87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75626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66551766-DE1B-F744-AB48-7C8B825519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6975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D9FCE785-519F-5743-9375-A40D0A4CE6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9160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537522"/>
            <a:ext cx="13728171" cy="11178480"/>
          </a:xfrm>
          <a:prstGeom prst="rect">
            <a:avLst/>
          </a:prstGeom>
        </p:spPr>
      </p:pic>
      <p:sp>
        <p:nvSpPr>
          <p:cNvPr id="3" name="Subtitle 2"/>
          <p:cNvSpPr>
            <a:spLocks noGrp="1"/>
          </p:cNvSpPr>
          <p:nvPr>
            <p:ph type="subTitle" idx="1"/>
          </p:nvPr>
        </p:nvSpPr>
        <p:spPr>
          <a:xfrm>
            <a:off x="1916203" y="7129528"/>
            <a:ext cx="16640971" cy="775596"/>
          </a:xfrm>
        </p:spPr>
        <p:txBody>
          <a:bodyPr/>
          <a:lstStyle>
            <a:lvl1pPr marL="0" indent="0" algn="l">
              <a:spcBef>
                <a:spcPts val="0"/>
              </a:spcBef>
              <a:spcAft>
                <a:spcPts val="1600"/>
              </a:spcAft>
              <a:buNone/>
              <a:defRPr sz="5600" b="1">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1536192" y="5171828"/>
            <a:ext cx="20256875" cy="1346202"/>
          </a:xfrm>
        </p:spPr>
        <p:txBody>
          <a:bodyPr wrap="square">
            <a:spAutoFit/>
          </a:bodyPr>
          <a:lstStyle>
            <a:lvl1pPr>
              <a:lnSpc>
                <a:spcPct val="88000"/>
              </a:lnSpc>
              <a:spcAft>
                <a:spcPts val="1200"/>
              </a:spcAft>
              <a:defRPr sz="9600" spc="-200">
                <a:solidFill>
                  <a:schemeClr val="accent1"/>
                </a:solidFill>
              </a:defRPr>
            </a:lvl1pPr>
          </a:lstStyle>
          <a:p>
            <a:r>
              <a:rPr lang="en-US"/>
              <a:t>Click to edit Master title style</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0513" y="11647543"/>
            <a:ext cx="6189315" cy="1115114"/>
          </a:xfrm>
          <a:prstGeom prst="rect">
            <a:avLst/>
          </a:prstGeom>
        </p:spPr>
      </p:pic>
    </p:spTree>
    <p:extLst>
      <p:ext uri="{BB962C8B-B14F-4D97-AF65-F5344CB8AC3E}">
        <p14:creationId xmlns:p14="http://schemas.microsoft.com/office/powerpoint/2010/main" val="21181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85418" y="0"/>
            <a:ext cx="8322397" cy="13716000"/>
          </a:xfrm>
          <a:prstGeom prst="rect">
            <a:avLst/>
          </a:prstGeom>
        </p:spPr>
      </p:pic>
    </p:spTree>
    <p:extLst>
      <p:ext uri="{BB962C8B-B14F-4D97-AF65-F5344CB8AC3E}">
        <p14:creationId xmlns:p14="http://schemas.microsoft.com/office/powerpoint/2010/main" val="33117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32427" y="0"/>
            <a:ext cx="8375387" cy="13716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214111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91840"/>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sp>
        <p:nvSpPr>
          <p:cNvPr id="7" name="Slide Number Placeholder 6"/>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8"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0" name="TextBox 9"/>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2445134789"/>
      </p:ext>
    </p:extLst>
  </p:cSld>
  <p:clrMapOvr>
    <a:masterClrMapping/>
  </p:clrMapOvr>
  <p:transition spd="slow">
    <p:cove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3708296"/>
            <a:ext cx="21945600" cy="24688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1219203" y="2756079"/>
            <a:ext cx="21918016" cy="501522"/>
          </a:xfrm>
        </p:spPr>
        <p:txBody>
          <a:bodyPr/>
          <a:lstStyle>
            <a:lvl1pPr marL="0" indent="0">
              <a:buNone/>
              <a:defRPr i="1"/>
            </a:lvl1pPr>
          </a:lstStyle>
          <a:p>
            <a:pPr lvl="0"/>
            <a:r>
              <a:rPr lang="en-US"/>
              <a:t>Click to edit Master text styles</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47467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356388"/>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half" idx="2"/>
          </p:nvPr>
        </p:nvSpPr>
        <p:spPr>
          <a:xfrm>
            <a:off x="1219200" y="2843418"/>
            <a:ext cx="21945600" cy="486287"/>
          </a:xfrm>
        </p:spPr>
        <p:txBody>
          <a:bodyPr>
            <a:spAutoFit/>
          </a:bodyPr>
          <a:lstStyle>
            <a:lvl1pPr marL="0" indent="0">
              <a:lnSpc>
                <a:spcPct val="79000"/>
              </a:lnSpc>
              <a:spcBef>
                <a:spcPts val="0"/>
              </a:spcBef>
              <a:spcAft>
                <a:spcPts val="1600"/>
              </a:spcAft>
              <a:buNone/>
              <a:defRPr sz="4000">
                <a:solidFill>
                  <a:srgbClr val="C40022"/>
                </a:solidFill>
                <a:latin typeface="+mj-lt"/>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6" name="Straight Connector 15"/>
          <p:cNvCxnSpPr/>
          <p:nvPr/>
        </p:nvCxnSpPr>
        <p:spPr>
          <a:xfrm>
            <a:off x="911088" y="2514414"/>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pic>
        <p:nvPicPr>
          <p:cNvPr id="10" name="Picture 9"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2" name="TextBox 11"/>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5008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pos="2880">
          <p15:clr>
            <a:srgbClr val="FBAE40"/>
          </p15:clr>
        </p15:guide>
        <p15:guide id="2" orient="horz" pos="10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2166597" y="2904564"/>
            <a:ext cx="12217403" cy="8302624"/>
          </a:xfrm>
          <a:solidFill>
            <a:schemeClr val="bg1">
              <a:lumMod val="95000"/>
            </a:schemeClr>
          </a:solidFill>
        </p:spPr>
        <p:txBody>
          <a:bodyPr lIns="18288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219200" y="3276600"/>
            <a:ext cx="10485120" cy="2427332"/>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atin typeface="+mn-lt"/>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cxnSp>
        <p:nvCxnSpPr>
          <p:cNvPr id="15" name="Straight Connector 14"/>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15986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99399" y="3291841"/>
            <a:ext cx="9584600" cy="8514678"/>
          </a:xfrm>
          <a:solidFill>
            <a:schemeClr val="bg1">
              <a:lumMod val="95000"/>
            </a:schemeClr>
          </a:solidFill>
        </p:spPr>
        <p:txBody>
          <a:bodyPr wrap="square" lIns="182880" tIns="182880" rIns="182880" bIns="182880">
            <a:normAutofit/>
          </a:bodyPr>
          <a:lstStyle>
            <a:lvl1pPr>
              <a:defRPr sz="28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1600" baseline="0">
                <a:solidFill>
                  <a:srgbClr val="000000"/>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04975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51111" y="3291841"/>
            <a:ext cx="9632888" cy="8514678"/>
          </a:xfrm>
          <a:solidFill>
            <a:schemeClr val="accent1"/>
          </a:solidFill>
        </p:spPr>
        <p:txBody>
          <a:bodyPr wrap="square" lIns="182880" tIns="182880" rIns="182880" bIns="182880">
            <a:normAutofit/>
          </a:bodyPr>
          <a:lstStyle>
            <a:lvl1pPr>
              <a:buClr>
                <a:schemeClr val="bg2"/>
              </a:buClr>
              <a:defRPr sz="2800">
                <a:solidFill>
                  <a:schemeClr val="bg1"/>
                </a:solidFill>
              </a:defRPr>
            </a:lvl1pPr>
            <a:lvl2pPr>
              <a:buClr>
                <a:schemeClr val="bg2"/>
              </a:buClr>
              <a:defRPr sz="2800">
                <a:solidFill>
                  <a:schemeClr val="bg1"/>
                </a:solidFill>
              </a:defRPr>
            </a:lvl2pPr>
            <a:lvl3pPr>
              <a:buClr>
                <a:schemeClr val="bg2"/>
              </a:buClr>
              <a:defRPr sz="2400">
                <a:solidFill>
                  <a:schemeClr val="bg1"/>
                </a:solidFill>
              </a:defRPr>
            </a:lvl3pPr>
            <a:lvl4pPr>
              <a:buClr>
                <a:schemeClr val="bg2"/>
              </a:buClr>
              <a:defRPr sz="2000">
                <a:solidFill>
                  <a:schemeClr val="bg1"/>
                </a:solidFill>
              </a:defRPr>
            </a:lvl4pPr>
            <a:lvl5pPr>
              <a:buClr>
                <a:schemeClr val="bg2"/>
              </a:buClr>
              <a:defRPr sz="1600" baseline="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540492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317656"/>
            <a:ext cx="12192000" cy="8488860"/>
          </a:xfrm>
          <a:solidFill>
            <a:schemeClr val="bg1">
              <a:lumMod val="95000"/>
            </a:schemeClr>
          </a:solidFill>
        </p:spPr>
        <p:txBody>
          <a:bodyPr wrap="square" lIns="365760" tIns="182880" rIns="182880" bIns="182880">
            <a:norm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317657"/>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63787"/>
            <a:ext cx="10485965" cy="498598"/>
          </a:xfrm>
        </p:spPr>
        <p:txBody>
          <a:bodyPr/>
          <a:lstStyle/>
          <a:p>
            <a:r>
              <a:rPr lang="en-US"/>
              <a:t>Click icon to add chart</a:t>
            </a:r>
          </a:p>
        </p:txBody>
      </p:sp>
      <p:cxnSp>
        <p:nvCxnSpPr>
          <p:cNvPr id="15" name="Straight Connector 14"/>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70406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9200" y="3276601"/>
            <a:ext cx="10485120" cy="2482730"/>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276601"/>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22731"/>
            <a:ext cx="10485965" cy="498598"/>
          </a:xfrm>
        </p:spPr>
        <p:txBody>
          <a:bodyPr/>
          <a:lstStyle/>
          <a:p>
            <a:r>
              <a:rPr lang="en-US"/>
              <a:t>Click icon to add chart</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941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121920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8856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p:nvSpPr>
        <p:spPr>
          <a:xfrm>
            <a:off x="0" y="2468881"/>
            <a:ext cx="24384000" cy="973519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468882"/>
            <a:ext cx="24384000" cy="498598"/>
          </a:xfrm>
          <a:solidFill>
            <a:schemeClr val="bg1">
              <a:lumMod val="95000"/>
            </a:schemeClr>
          </a:solidFill>
        </p:spPr>
        <p:txBody>
          <a:bodyPr/>
          <a:lstStyle/>
          <a:p>
            <a:r>
              <a:rPr lang="en-US"/>
              <a:t>Drag picture to placeholder or click icon to add</a:t>
            </a:r>
          </a:p>
        </p:txBody>
      </p:sp>
      <p:sp>
        <p:nvSpPr>
          <p:cNvPr id="6" name="Slide Number Placeholder 5"/>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5245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219200" y="3524251"/>
            <a:ext cx="9753600" cy="2441182"/>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1219202" y="877824"/>
            <a:ext cx="10285613" cy="1591056"/>
          </a:xfrm>
        </p:spPr>
        <p:txBody>
          <a:bodyPr/>
          <a:lstStyle/>
          <a:p>
            <a:r>
              <a:rPr lang="en-US"/>
              <a:t>Click to edit Master title style</a:t>
            </a:r>
          </a:p>
        </p:txBody>
      </p:sp>
      <p:sp>
        <p:nvSpPr>
          <p:cNvPr id="9" name="Slide Number Placeholder 8"/>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2"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27764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763" y="12513696"/>
            <a:ext cx="2762213" cy="497760"/>
          </a:xfrm>
          <a:prstGeom prst="rect">
            <a:avLst/>
          </a:prstGeom>
        </p:spPr>
      </p:pic>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1246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349005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4"/>
          <p:cNvSpPr>
            <a:spLocks noGrp="1"/>
          </p:cNvSpPr>
          <p:nvPr>
            <p:ph type="body" sz="quarter" idx="14"/>
          </p:nvPr>
        </p:nvSpPr>
        <p:spPr>
          <a:xfrm>
            <a:off x="1" y="838201"/>
            <a:ext cx="9630835" cy="10990534"/>
          </a:xfrm>
          <a:solidFill>
            <a:schemeClr val="accent1">
              <a:alpha val="80000"/>
            </a:scheme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69873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88900"/>
            <a:ext cx="24384000" cy="138049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TextBox 7"/>
          <p:cNvSpPr txBox="1"/>
          <p:nvPr/>
        </p:nvSpPr>
        <p:spPr>
          <a:xfrm>
            <a:off x="7063680" y="4358069"/>
            <a:ext cx="10430740" cy="1661993"/>
          </a:xfrm>
          <a:prstGeom prst="rect">
            <a:avLst/>
          </a:prstGeom>
        </p:spPr>
        <p:txBody>
          <a:bodyPr wrap="none" lIns="0" tIns="0" rIns="0" bIns="0" rtlCol="0">
            <a:spAutoFit/>
          </a:bodyPr>
          <a:lstStyle/>
          <a:p>
            <a:pPr>
              <a:spcAft>
                <a:spcPts val="3600"/>
              </a:spcAft>
            </a:pPr>
            <a:r>
              <a:rPr lang="en-US" sz="12000">
                <a:solidFill>
                  <a:prstClr val="white"/>
                </a:solidFill>
                <a:latin typeface="Arial Black" panose="020B0A04020102020204" pitchFamily="34" charset="0"/>
                <a:cs typeface="Arial" panose="020B0604020202020204" pitchFamily="34" charset="0"/>
              </a:rPr>
              <a:t>THANK YOU</a:t>
            </a:r>
          </a:p>
        </p:txBody>
      </p:sp>
      <p:sp>
        <p:nvSpPr>
          <p:cNvPr id="13" name="TextBox 12"/>
          <p:cNvSpPr txBox="1"/>
          <p:nvPr/>
        </p:nvSpPr>
        <p:spPr>
          <a:xfrm>
            <a:off x="1524000" y="12970501"/>
            <a:ext cx="21336000" cy="153888"/>
          </a:xfrm>
          <a:prstGeom prst="rect">
            <a:avLst/>
          </a:prstGeom>
          <a:noFill/>
        </p:spPr>
        <p:txBody>
          <a:bodyPr wrap="square" lIns="0" tIns="0" rIns="0" bIns="0" rtlCol="0">
            <a:spAutoFit/>
          </a:bodyPr>
          <a:lstStyle/>
          <a:p>
            <a:pPr algn="ctr">
              <a:lnSpc>
                <a:spcPts val="1200"/>
              </a:lnSpc>
            </a:pPr>
            <a:r>
              <a:rPr lang="en-US" sz="1000" kern="100" spc="40">
                <a:solidFill>
                  <a:srgbClr val="FFFFFF"/>
                </a:solidFill>
                <a:cs typeface="Arial" panose="020B0604020202020204" pitchFamily="34" charset="0"/>
              </a:rPr>
              <a:t>© RACKSPACE LTD.    |    RACKSPACE® AND FANATICAL SUPPORT® ARE SERVICE MARKS OF RACKSPACE US, INC. REGISTERED IN THE UNITED STATES AND OTHER COUNTRIES.    |    </a:t>
            </a:r>
            <a:r>
              <a:rPr lang="en-US" sz="1000" b="1" kern="100" spc="40">
                <a:solidFill>
                  <a:srgbClr val="FFFFFF"/>
                </a:solidFill>
                <a:cs typeface="Arial" panose="020B0604020202020204" pitchFamily="34" charset="0"/>
              </a:rPr>
              <a:t>WWW.RACKSPACE.COM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104616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cxnSp>
        <p:nvCxnSpPr>
          <p:cNvPr id="10" name="Straight Connector 9"/>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8"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6982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6375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6887605"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12671499"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8406784"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7171267" y="4146550"/>
            <a:ext cx="4875877" cy="997196"/>
          </a:xfrm>
        </p:spPr>
        <p:txBody>
          <a:bodyPr/>
          <a:lstStyle>
            <a:lvl1pPr marL="0" indent="0">
              <a:buNone/>
              <a:defRPr/>
            </a:lvl1pPr>
          </a:lstStyle>
          <a:p>
            <a:pPr lvl="0"/>
            <a:r>
              <a:rPr lang="en-US"/>
              <a:t>Click to edit Master text styles</a:t>
            </a:r>
          </a:p>
        </p:txBody>
      </p:sp>
      <p:sp>
        <p:nvSpPr>
          <p:cNvPr id="14" name="Text Placeholder 12"/>
          <p:cNvSpPr>
            <a:spLocks noGrp="1"/>
          </p:cNvSpPr>
          <p:nvPr>
            <p:ph type="body" sz="quarter" idx="14"/>
          </p:nvPr>
        </p:nvSpPr>
        <p:spPr>
          <a:xfrm>
            <a:off x="12965483" y="4146550"/>
            <a:ext cx="4875877" cy="997196"/>
          </a:xfrm>
        </p:spPr>
        <p:txBody>
          <a:bodyPr/>
          <a:lstStyle>
            <a:lvl1pPr marL="0" indent="0">
              <a:buNone/>
              <a:defRPr/>
            </a:lvl1pPr>
          </a:lstStyle>
          <a:p>
            <a:pPr lvl="0"/>
            <a:r>
              <a:rPr lang="en-US"/>
              <a:t>Click to edit Master text styles</a:t>
            </a:r>
          </a:p>
        </p:txBody>
      </p:sp>
      <p:sp>
        <p:nvSpPr>
          <p:cNvPr id="15" name="Text Placeholder 12"/>
          <p:cNvSpPr>
            <a:spLocks noGrp="1"/>
          </p:cNvSpPr>
          <p:nvPr>
            <p:ph type="body" sz="quarter" idx="15"/>
          </p:nvPr>
        </p:nvSpPr>
        <p:spPr>
          <a:xfrm>
            <a:off x="18663134" y="4146550"/>
            <a:ext cx="4875877" cy="997196"/>
          </a:xfrm>
        </p:spPr>
        <p:txBody>
          <a:bodyPr/>
          <a:lstStyle>
            <a:lvl1pPr marL="0" indent="0">
              <a:buNone/>
              <a:defRPr/>
            </a:lvl1pPr>
          </a:lstStyle>
          <a:p>
            <a:pPr lvl="0"/>
            <a:r>
              <a:rPr lang="en-US"/>
              <a:t>Click to edit Master text styles</a:t>
            </a:r>
          </a:p>
        </p:txBody>
      </p:sp>
      <p:cxnSp>
        <p:nvCxnSpPr>
          <p:cNvPr id="19" name="Straight Connector 18"/>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0" y="3687445"/>
            <a:ext cx="6417733" cy="6470426"/>
          </a:xfrm>
          <a:solidFill>
            <a:schemeClr val="bg2">
              <a:lumMod val="95000"/>
            </a:schemeClr>
          </a:solidFill>
        </p:spPr>
        <p:txBody>
          <a:bodyPr lIns="365760" anchor="ctr" anchorCtr="0">
            <a:normAutofit/>
          </a:bodyPr>
          <a:lstStyle>
            <a:lvl1pPr marL="0" indent="0">
              <a:buNone/>
              <a:defRPr/>
            </a:lvl1pPr>
          </a:lstStyle>
          <a:p>
            <a:pPr lvl="0"/>
            <a:r>
              <a:rPr lang="en-US"/>
              <a:t>Click to edit Master text styles</a:t>
            </a:r>
          </a:p>
        </p:txBody>
      </p:sp>
      <p:sp>
        <p:nvSpPr>
          <p:cNvPr id="6" name="Slide Number Placeholder 5"/>
          <p:cNvSpPr>
            <a:spLocks noGrp="1"/>
          </p:cNvSpPr>
          <p:nvPr>
            <p:ph type="sldNum" sz="quarter" idx="18"/>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1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1642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0"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3"/>
          <p:cNvSpPr>
            <a:spLocks noGrp="1"/>
          </p:cNvSpPr>
          <p:nvPr>
            <p:ph sz="quarter" idx="14"/>
          </p:nvPr>
        </p:nvSpPr>
        <p:spPr>
          <a:xfrm>
            <a:off x="12549205"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57435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11921437"/>
            <a:ext cx="24384000" cy="1794562"/>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lang="en-US" sz="7200" b="0" i="0" kern="800" baseline="0" dirty="0">
                <a:solidFill>
                  <a:schemeClr val="accent1"/>
                </a:solidFill>
                <a:latin typeface="Arial Black" panose="020B0A04020102020204" pitchFamily="34" charset="0"/>
                <a:ea typeface="+mj-ea"/>
                <a:cs typeface="Arial"/>
              </a:defRPr>
            </a:lvl1p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14519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nSpc>
                <a:spcPct val="100000"/>
              </a:lnSpc>
              <a:defRPr sz="7200" b="0">
                <a:solidFill>
                  <a:schemeClr val="tx2"/>
                </a:solidFill>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61653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Just Footer Element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srgbClr val="333333">
                    <a:tint val="75000"/>
                  </a:srgbClr>
                </a:solidFill>
              </a:rPr>
              <a:t>Rackspace University | SD for Sales 7.1.13</a:t>
            </a:r>
          </a:p>
        </p:txBody>
      </p:sp>
      <p:sp>
        <p:nvSpPr>
          <p:cNvPr id="4" name="Slide Number Placeholder 3"/>
          <p:cNvSpPr>
            <a:spLocks noGrp="1"/>
          </p:cNvSpPr>
          <p:nvPr>
            <p:ph type="sldNum" sz="quarter" idx="12"/>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5" name="TextBox 4"/>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2822481"/>
      </p:ext>
    </p:extLst>
  </p:cSld>
  <p:clrMapOvr>
    <a:masterClrMapping/>
  </p:clrMapOvr>
  <p:transition spd="slow">
    <p:cove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197" y="1133857"/>
            <a:ext cx="21945600" cy="796372"/>
          </a:xfrm>
        </p:spPr>
        <p:txBody>
          <a:bodyPr anchor="t" anchorCtr="0">
            <a:spAutoFit/>
          </a:bodyPr>
          <a:lstStyle>
            <a:lvl1pPr algn="l">
              <a:lnSpc>
                <a:spcPct val="79000"/>
              </a:lnSpc>
              <a:defRPr sz="6000" b="1">
                <a:latin typeface="Calibri"/>
              </a:defRPr>
            </a:lvl1pPr>
          </a:lstStyle>
          <a:p>
            <a:r>
              <a:rPr lang="en-US"/>
              <a:t>Click to edit Master title style</a:t>
            </a:r>
          </a:p>
        </p:txBody>
      </p:sp>
      <p:sp>
        <p:nvSpPr>
          <p:cNvPr id="4" name="Text Placeholder 3"/>
          <p:cNvSpPr>
            <a:spLocks noGrp="1"/>
          </p:cNvSpPr>
          <p:nvPr>
            <p:ph type="body" sz="half" idx="2"/>
          </p:nvPr>
        </p:nvSpPr>
        <p:spPr>
          <a:xfrm>
            <a:off x="1219197" y="1956816"/>
            <a:ext cx="21945600" cy="507832"/>
          </a:xfrm>
        </p:spPr>
        <p:txBody>
          <a:bodyPr>
            <a:spAutoFit/>
          </a:bodyPr>
          <a:lstStyle>
            <a:lvl1pPr marL="0" indent="0">
              <a:lnSpc>
                <a:spcPct val="79000"/>
              </a:lnSpc>
              <a:spcBef>
                <a:spcPts val="0"/>
              </a:spcBef>
              <a:spcAft>
                <a:spcPts val="1600"/>
              </a:spcAft>
              <a:buNone/>
              <a:defRPr sz="4000">
                <a:solidFill>
                  <a:srgbClr val="C40022"/>
                </a:solidFill>
                <a:latin typeface="Calibri"/>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alibri"/>
              </a:defRPr>
            </a:lvl1pPr>
          </a:lstStyle>
          <a:p>
            <a:pPr defTabSz="914400"/>
            <a:r>
              <a:rPr lang="en-US">
                <a:solidFill>
                  <a:srgbClr val="333333">
                    <a:tint val="75000"/>
                  </a:srgbClr>
                </a:solidFill>
              </a:rPr>
              <a:t>Rackspace University | SD for Sales 7.1.13</a:t>
            </a:r>
          </a:p>
        </p:txBody>
      </p:sp>
      <p:sp>
        <p:nvSpPr>
          <p:cNvPr id="7" name="Slide Number Placeholder 6"/>
          <p:cNvSpPr>
            <a:spLocks noGrp="1"/>
          </p:cNvSpPr>
          <p:nvPr>
            <p:ph type="sldNum" sz="quarter" idx="12"/>
          </p:nvPr>
        </p:nvSpPr>
        <p:spPr/>
        <p:txBody>
          <a:bodyPr/>
          <a:lstStyle>
            <a:lvl1pPr>
              <a:defRPr>
                <a:latin typeface="Calibri"/>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2"/>
          <p:cNvSpPr>
            <a:spLocks noGrp="1"/>
          </p:cNvSpPr>
          <p:nvPr>
            <p:ph type="body" idx="1"/>
          </p:nvPr>
        </p:nvSpPr>
        <p:spPr>
          <a:xfrm>
            <a:off x="121920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shadow-divi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668471819"/>
      </p:ext>
    </p:extLst>
  </p:cSld>
  <p:clrMapOvr>
    <a:masterClrMapping/>
  </p:clrMapOvr>
  <p:transition spd="slow">
    <p:cove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41513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Just Footer Element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p:nvPr>
        </p:nvSpPr>
        <p:spPr>
          <a:xfrm>
            <a:off x="853440" y="548640"/>
            <a:ext cx="21945600" cy="1046620"/>
          </a:xfrm>
          <a:prstGeom prst="rect">
            <a:avLst/>
          </a:prstGeom>
        </p:spPr>
        <p:txBody>
          <a:bodyPr vert="horz" lIns="0" tIns="0" rIns="0" bIns="0" rtlCol="0" anchor="t" anchorCtr="0">
            <a:normAutofit/>
          </a:bodyPr>
          <a:lstStyle/>
          <a:p>
            <a:r>
              <a:rPr lang="en-US"/>
              <a:t>Click to edit Master title style</a:t>
            </a:r>
          </a:p>
        </p:txBody>
      </p:sp>
      <p:sp>
        <p:nvSpPr>
          <p:cNvPr id="7" name="Footer Placeholder 5"/>
          <p:cNvSpPr>
            <a:spLocks noGrp="1"/>
          </p:cNvSpPr>
          <p:nvPr>
            <p:ph type="ftr" sz="quarter" idx="11"/>
          </p:nvPr>
        </p:nvSpPr>
        <p:spPr>
          <a:xfrm>
            <a:off x="5364480" y="12801598"/>
            <a:ext cx="17068800" cy="146304"/>
          </a:xfrm>
        </p:spPr>
        <p:txBody>
          <a:bodyPr/>
          <a:lstStyle>
            <a:lvl1pPr>
              <a:defRPr>
                <a:latin typeface="Calibri"/>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41510378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6400" b="1">
                <a:solidFill>
                  <a:srgbClr val="CC0000"/>
                </a:solidFill>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a:xfrm>
            <a:off x="8331200" y="13296076"/>
            <a:ext cx="7721600" cy="332984"/>
          </a:xfrm>
        </p:spPr>
        <p:txBody>
          <a:bodyPr/>
          <a:lstStyle>
            <a:lvl1pPr>
              <a:defRPr sz="1600">
                <a:solidFill>
                  <a:schemeClr val="bg1">
                    <a:lumMod val="50000"/>
                  </a:schemeClr>
                </a:solidFill>
              </a:defRPr>
            </a:lvl1pPr>
          </a:lstStyle>
          <a:p>
            <a:r>
              <a:rPr lang="en-US"/>
              <a:t>Rackspace University | SD for Sales 7.1.13</a:t>
            </a:r>
          </a:p>
        </p:txBody>
      </p:sp>
      <p:sp>
        <p:nvSpPr>
          <p:cNvPr id="5" name="Slide Number Placeholder 4"/>
          <p:cNvSpPr>
            <a:spLocks noGrp="1"/>
          </p:cNvSpPr>
          <p:nvPr>
            <p:ph type="sldNum" sz="quarter" idx="12"/>
          </p:nvPr>
        </p:nvSpPr>
        <p:spPr>
          <a:xfrm>
            <a:off x="23164800" y="13296126"/>
            <a:ext cx="1016000" cy="304460"/>
          </a:xfrm>
        </p:spPr>
        <p:txBody>
          <a:bodyPr/>
          <a:lstStyle>
            <a:lvl1pPr>
              <a:defRPr sz="1600"/>
            </a:lvl1pPr>
          </a:lstStyle>
          <a:p>
            <a:fld id="{6A6AB947-49A7-42CA-8167-1AA73065BD41}" type="slidenum">
              <a:rPr lang="en-US" smtClean="0"/>
              <a:pPr/>
              <a:t>‹#›</a:t>
            </a:fld>
            <a:endParaRPr lang="en-US"/>
          </a:p>
        </p:txBody>
      </p:sp>
      <p:pic>
        <p:nvPicPr>
          <p:cNvPr id="8" name="Picture 7"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1130748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Rackspace Confidential</a:t>
            </a:r>
          </a:p>
          <a:p>
            <a:r>
              <a:rPr lang="en-US"/>
              <a:t>January 2015</a:t>
            </a:r>
          </a:p>
        </p:txBody>
      </p:sp>
      <p:sp>
        <p:nvSpPr>
          <p:cNvPr id="7" name="Slide Number Placeholder 6"/>
          <p:cNvSpPr>
            <a:spLocks noGrp="1"/>
          </p:cNvSpPr>
          <p:nvPr>
            <p:ph type="sldNum" sz="quarter" idx="12"/>
          </p:nvPr>
        </p:nvSpPr>
        <p:spPr/>
        <p:txBody>
          <a:bodyPr/>
          <a:lstStyle/>
          <a:p>
            <a:fld id="{81A5C0C3-91B8-F54C-A23E-DB3621AD106B}" type="slidenum">
              <a:rPr lang="en-US" smtClean="0"/>
              <a:t>‹#›</a:t>
            </a:fld>
            <a:endParaRPr lang="en-US"/>
          </a:p>
        </p:txBody>
      </p:sp>
    </p:spTree>
    <p:extLst>
      <p:ext uri="{BB962C8B-B14F-4D97-AF65-F5344CB8AC3E}">
        <p14:creationId xmlns:p14="http://schemas.microsoft.com/office/powerpoint/2010/main" val="4210182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image" Target="../media/image4.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3.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2" y="770244"/>
            <a:ext cx="21224557" cy="1591056"/>
          </a:xfrm>
          <a:prstGeom prst="rect">
            <a:avLst/>
          </a:prstGeom>
        </p:spPr>
        <p:txBody>
          <a:bodyPr vert="horz" lIns="0" tIns="0" rIns="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1219200" y="3291840"/>
            <a:ext cx="21945600" cy="261174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64480" y="12801598"/>
            <a:ext cx="17068800" cy="146304"/>
          </a:xfrm>
          <a:prstGeom prst="rect">
            <a:avLst/>
          </a:prstGeom>
        </p:spPr>
        <p:txBody>
          <a:bodyPr vert="horz" lIns="0" tIns="0" rIns="0" bIns="0" rtlCol="0" anchor="ctr"/>
          <a:lstStyle>
            <a:lvl1pPr algn="r">
              <a:lnSpc>
                <a:spcPct val="90000"/>
              </a:lnSpc>
              <a:defRPr sz="1200" b="1" i="0" kern="600" cap="all" spc="60">
                <a:solidFill>
                  <a:schemeClr val="tx1">
                    <a:tint val="75000"/>
                  </a:schemeClr>
                </a:solidFill>
                <a:latin typeface="+mn-lt"/>
                <a:cs typeface="Arial" panose="020B0604020202020204" pitchFamily="34" charset="0"/>
              </a:defRPr>
            </a:lvl1pPr>
          </a:lstStyle>
          <a:p>
            <a:r>
              <a:rPr lang="en-US"/>
              <a:t>Rackspace University | SD for Sales 7.1.13</a:t>
            </a:r>
          </a:p>
        </p:txBody>
      </p:sp>
      <p:sp>
        <p:nvSpPr>
          <p:cNvPr id="6" name="Slide Number Placeholder 5"/>
          <p:cNvSpPr>
            <a:spLocks noGrp="1"/>
          </p:cNvSpPr>
          <p:nvPr>
            <p:ph type="sldNum" sz="quarter" idx="4"/>
          </p:nvPr>
        </p:nvSpPr>
        <p:spPr>
          <a:xfrm>
            <a:off x="22677120" y="12637008"/>
            <a:ext cx="487680" cy="365760"/>
          </a:xfrm>
          <a:prstGeom prst="rect">
            <a:avLst/>
          </a:prstGeom>
          <a:solidFill>
            <a:srgbClr val="777777"/>
          </a:solidFill>
        </p:spPr>
        <p:txBody>
          <a:bodyPr vert="horz" lIns="0" tIns="0" rIns="0" bIns="0" rtlCol="0" anchor="ctr" anchorCtr="1"/>
          <a:lstStyle>
            <a:lvl1pPr algn="ctr">
              <a:defRPr sz="1600" b="1" i="0" kern="800" cap="all" baseline="0">
                <a:solidFill>
                  <a:schemeClr val="bg1"/>
                </a:solidFill>
                <a:latin typeface="+mn-lt"/>
                <a:cs typeface="Arial"/>
              </a:defRPr>
            </a:lvl1pPr>
          </a:lstStyle>
          <a:p>
            <a:fld id="{6A6AB947-49A7-42CA-8167-1AA73065BD41}" type="slidenum">
              <a:rPr lang="en-US" smtClean="0"/>
              <a:t>‹#›</a:t>
            </a:fld>
            <a:endParaRPr lang="en-US"/>
          </a:p>
        </p:txBody>
      </p:sp>
      <p:pic>
        <p:nvPicPr>
          <p:cNvPr id="4" name="Picture 3"/>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pic>
        <p:nvPicPr>
          <p:cNvPr id="7" name="Picture 6"/>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2443757" y="233264"/>
            <a:ext cx="1573451" cy="1296144"/>
          </a:xfrm>
          <a:prstGeom prst="rect">
            <a:avLst/>
          </a:prstGeom>
        </p:spPr>
      </p:pic>
    </p:spTree>
    <p:extLst>
      <p:ext uri="{BB962C8B-B14F-4D97-AF65-F5344CB8AC3E}">
        <p14:creationId xmlns:p14="http://schemas.microsoft.com/office/powerpoint/2010/main" val="266364284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9" r:id="rId29"/>
    <p:sldLayoutId id="2147483780" r:id="rId30"/>
  </p:sldLayoutIdLst>
  <p:transition spd="slow">
    <p:cover/>
  </p:transition>
  <p:hf hdr="0" dt="0"/>
  <p:txStyles>
    <p:titleStyle>
      <a:lvl1pPr algn="l" defTabSz="914400" rtl="0" eaLnBrk="1" latinLnBrk="0" hangingPunct="1">
        <a:lnSpc>
          <a:spcPct val="90000"/>
        </a:lnSpc>
        <a:spcBef>
          <a:spcPct val="0"/>
        </a:spcBef>
        <a:buNone/>
        <a:defRPr sz="6000" b="1" i="0" kern="800" baseline="0">
          <a:solidFill>
            <a:srgbClr val="C40022"/>
          </a:solidFill>
          <a:latin typeface="+mj-lt"/>
          <a:ea typeface="+mj-ea"/>
          <a:cs typeface="Arial"/>
        </a:defRPr>
      </a:lvl1pPr>
    </p:titleStyle>
    <p:bodyStyle>
      <a:lvl1pPr marL="329184" indent="-329184" algn="l" defTabSz="914400" rtl="0" eaLnBrk="1" latinLnBrk="0" hangingPunct="1">
        <a:lnSpc>
          <a:spcPct val="90000"/>
        </a:lnSpc>
        <a:spcBef>
          <a:spcPts val="400"/>
        </a:spcBef>
        <a:spcAft>
          <a:spcPts val="1200"/>
        </a:spcAft>
        <a:buClr>
          <a:schemeClr val="accent1"/>
        </a:buClr>
        <a:buFont typeface="Arial"/>
        <a:buChar char="•"/>
        <a:defRPr sz="3600" kern="800" baseline="0">
          <a:solidFill>
            <a:srgbClr val="282828"/>
          </a:solidFill>
          <a:latin typeface="+mn-lt"/>
          <a:ea typeface="+mn-ea"/>
          <a:cs typeface="Arial"/>
        </a:defRPr>
      </a:lvl1pPr>
      <a:lvl2pPr marL="768096" indent="-365760" algn="l" defTabSz="914400" rtl="0" eaLnBrk="1" latinLnBrk="0" hangingPunct="1">
        <a:lnSpc>
          <a:spcPct val="90000"/>
        </a:lnSpc>
        <a:spcBef>
          <a:spcPts val="400"/>
        </a:spcBef>
        <a:spcAft>
          <a:spcPts val="1200"/>
        </a:spcAft>
        <a:buClr>
          <a:schemeClr val="accent1"/>
        </a:buClr>
        <a:buFont typeface="Arial"/>
        <a:buChar char="–"/>
        <a:defRPr sz="3000" kern="800" baseline="0">
          <a:solidFill>
            <a:srgbClr val="282828"/>
          </a:solidFill>
          <a:latin typeface="+mn-lt"/>
          <a:ea typeface="+mn-ea"/>
          <a:cs typeface="Arial"/>
        </a:defRPr>
      </a:lvl2pPr>
      <a:lvl3pPr marL="1042416" indent="-256032" algn="l" defTabSz="914400" rtl="0" eaLnBrk="1" latinLnBrk="0" hangingPunct="1">
        <a:lnSpc>
          <a:spcPct val="90000"/>
        </a:lnSpc>
        <a:spcBef>
          <a:spcPts val="400"/>
        </a:spcBef>
        <a:spcAft>
          <a:spcPts val="1200"/>
        </a:spcAft>
        <a:buClr>
          <a:schemeClr val="accent1"/>
        </a:buClr>
        <a:buFont typeface="Arial"/>
        <a:buChar char="•"/>
        <a:defRPr sz="2600" kern="800" baseline="0">
          <a:solidFill>
            <a:srgbClr val="282828"/>
          </a:solidFill>
          <a:latin typeface="+mn-lt"/>
          <a:ea typeface="+mn-ea"/>
          <a:cs typeface="Arial"/>
        </a:defRPr>
      </a:lvl3pPr>
      <a:lvl4pPr marL="1316736" indent="-256032" algn="l" defTabSz="914400" rtl="0" eaLnBrk="1" latinLnBrk="0" hangingPunct="1">
        <a:lnSpc>
          <a:spcPct val="90000"/>
        </a:lnSpc>
        <a:spcBef>
          <a:spcPts val="400"/>
        </a:spcBef>
        <a:spcAft>
          <a:spcPts val="1200"/>
        </a:spcAft>
        <a:buClr>
          <a:schemeClr val="accent1"/>
        </a:buClr>
        <a:buFont typeface="Arial"/>
        <a:buChar char="–"/>
        <a:defRPr sz="2000" kern="800" baseline="0">
          <a:solidFill>
            <a:srgbClr val="282828"/>
          </a:solidFill>
          <a:latin typeface="+mn-lt"/>
          <a:ea typeface="+mn-ea"/>
          <a:cs typeface="Arial"/>
        </a:defRPr>
      </a:lvl4pPr>
      <a:lvl5pPr marL="1517904" indent="-219456" algn="l" defTabSz="914400" rtl="0" eaLnBrk="1" latinLnBrk="0" hangingPunct="1">
        <a:lnSpc>
          <a:spcPct val="90000"/>
        </a:lnSpc>
        <a:spcBef>
          <a:spcPts val="400"/>
        </a:spcBef>
        <a:spcAft>
          <a:spcPts val="1200"/>
        </a:spcAft>
        <a:buClr>
          <a:schemeClr val="accent1"/>
        </a:buClr>
        <a:buFont typeface="Arial"/>
        <a:buChar char="»"/>
        <a:defRPr sz="1700" kern="800" baseline="0">
          <a:solidFill>
            <a:srgbClr val="282828"/>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hyperlink" Target="http://docs.python-requests.org/en/master/"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2" Type="http://schemas.openxmlformats.org/officeDocument/2006/relationships/hyperlink" Target="https://wiki.python.org/moin/WebFramework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flask.pocoo.or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jinja.pocoo.org/"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8.xml"/></Relationships>
</file>

<file path=ppt/slides/_rels/slide14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9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94.xml.rels><?xml version="1.0" encoding="UTF-8" standalone="yes"?>
<Relationships xmlns="http://schemas.openxmlformats.org/package/2006/relationships"><Relationship Id="rId3" Type="http://schemas.openxmlformats.org/officeDocument/2006/relationships/hyperlink" Target="http://www.dogs.com/" TargetMode="External"/><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62F466-3328-BC40-940C-A51E93705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graphicFrame>
        <p:nvGraphicFramePr>
          <p:cNvPr id="33" name="Table 32">
            <a:extLst>
              <a:ext uri="{FF2B5EF4-FFF2-40B4-BE49-F238E27FC236}">
                <a16:creationId xmlns:a16="http://schemas.microsoft.com/office/drawing/2014/main" id="{D6AFA5C1-EB03-6C4E-9B7A-7150BA035461}"/>
              </a:ext>
            </a:extLst>
          </p:cNvPr>
          <p:cNvGraphicFramePr>
            <a:graphicFrameLocks noGrp="1"/>
          </p:cNvGraphicFramePr>
          <p:nvPr>
            <p:extLst>
              <p:ext uri="{D42A27DB-BD31-4B8C-83A1-F6EECF244321}">
                <p14:modId xmlns:p14="http://schemas.microsoft.com/office/powerpoint/2010/main" val="4115247440"/>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4" name="Rectangle 3">
            <a:extLst>
              <a:ext uri="{FF2B5EF4-FFF2-40B4-BE49-F238E27FC236}">
                <a16:creationId xmlns:a16="http://schemas.microsoft.com/office/drawing/2014/main" id="{BB99B0B8-1C3D-2748-AFD2-692C45DF37FA}"/>
              </a:ext>
            </a:extLst>
          </p:cNvPr>
          <p:cNvSpPr/>
          <p:nvPr/>
        </p:nvSpPr>
        <p:spPr>
          <a:xfrm>
            <a:off x="8505372" y="7527483"/>
            <a:ext cx="2438400" cy="618851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Delete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0" name="Rectangle 29"/>
          <p:cNvSpPr/>
          <p:nvPr/>
        </p:nvSpPr>
        <p:spPr>
          <a:xfrm>
            <a:off x="16681259" y="5645150"/>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Tree>
    <p:extLst>
      <p:ext uri="{BB962C8B-B14F-4D97-AF65-F5344CB8AC3E}">
        <p14:creationId xmlns:p14="http://schemas.microsoft.com/office/powerpoint/2010/main" val="184385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REST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101</a:t>
            </a:fld>
            <a:endParaRPr lang="en-US"/>
          </a:p>
        </p:txBody>
      </p:sp>
    </p:spTree>
    <p:extLst>
      <p:ext uri="{BB962C8B-B14F-4D97-AF65-F5344CB8AC3E}">
        <p14:creationId xmlns:p14="http://schemas.microsoft.com/office/powerpoint/2010/main" val="36906165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GET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3C2EEA2-CD0F-444A-81E3-FE6F91DED482}"/>
              </a:ext>
            </a:extLst>
          </p:cNvPr>
          <p:cNvPicPr>
            <a:picLocks noChangeAspect="1"/>
          </p:cNvPicPr>
          <p:nvPr/>
        </p:nvPicPr>
        <p:blipFill>
          <a:blip r:embed="rId2"/>
          <a:stretch>
            <a:fillRect/>
          </a:stretch>
        </p:blipFill>
        <p:spPr>
          <a:xfrm>
            <a:off x="1727200" y="3504947"/>
            <a:ext cx="14046200" cy="4291037"/>
          </a:xfrm>
          <a:prstGeom prst="rect">
            <a:avLst/>
          </a:prstGeom>
        </p:spPr>
      </p:pic>
    </p:spTree>
    <p:extLst>
      <p:ext uri="{BB962C8B-B14F-4D97-AF65-F5344CB8AC3E}">
        <p14:creationId xmlns:p14="http://schemas.microsoft.com/office/powerpoint/2010/main" val="206124227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POST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D71A7-DDCF-4341-A894-73AB0755F4A4}"/>
              </a:ext>
            </a:extLst>
          </p:cNvPr>
          <p:cNvPicPr>
            <a:picLocks noChangeAspect="1"/>
          </p:cNvPicPr>
          <p:nvPr/>
        </p:nvPicPr>
        <p:blipFill>
          <a:blip r:embed="rId2"/>
          <a:stretch>
            <a:fillRect/>
          </a:stretch>
        </p:blipFill>
        <p:spPr>
          <a:xfrm>
            <a:off x="1534849" y="3555999"/>
            <a:ext cx="18360920" cy="4359275"/>
          </a:xfrm>
          <a:prstGeom prst="rect">
            <a:avLst/>
          </a:prstGeom>
        </p:spPr>
      </p:pic>
    </p:spTree>
    <p:extLst>
      <p:ext uri="{BB962C8B-B14F-4D97-AF65-F5344CB8AC3E}">
        <p14:creationId xmlns:p14="http://schemas.microsoft.com/office/powerpoint/2010/main" val="294706106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PUT example</a:t>
            </a:r>
          </a:p>
          <a:p>
            <a:endParaRPr lang="en-US" dirty="0"/>
          </a:p>
          <a:p>
            <a:endParaRPr lang="en-US" dirty="0"/>
          </a:p>
          <a:p>
            <a:endParaRPr lang="en-US" dirty="0"/>
          </a:p>
          <a:p>
            <a:endParaRPr lang="en-US" dirty="0"/>
          </a:p>
          <a:p>
            <a:endParaRPr lang="en-US" dirty="0"/>
          </a:p>
          <a:p>
            <a:endParaRPr lang="en-US" dirty="0"/>
          </a:p>
          <a:p>
            <a:r>
              <a:rPr lang="en-US" dirty="0"/>
              <a:t>DELETE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FBB8BE2-5BF2-2343-8A56-8B3C5D330F88}"/>
              </a:ext>
            </a:extLst>
          </p:cNvPr>
          <p:cNvPicPr>
            <a:picLocks noChangeAspect="1"/>
          </p:cNvPicPr>
          <p:nvPr/>
        </p:nvPicPr>
        <p:blipFill>
          <a:blip r:embed="rId2"/>
          <a:stretch>
            <a:fillRect/>
          </a:stretch>
        </p:blipFill>
        <p:spPr>
          <a:xfrm>
            <a:off x="1727200" y="3238500"/>
            <a:ext cx="16246475" cy="4451790"/>
          </a:xfrm>
          <a:prstGeom prst="rect">
            <a:avLst/>
          </a:prstGeom>
        </p:spPr>
      </p:pic>
      <p:pic>
        <p:nvPicPr>
          <p:cNvPr id="8" name="Picture 7">
            <a:extLst>
              <a:ext uri="{FF2B5EF4-FFF2-40B4-BE49-F238E27FC236}">
                <a16:creationId xmlns:a16="http://schemas.microsoft.com/office/drawing/2014/main" id="{29A28A64-82ED-274F-9511-90B70BE381F5}"/>
              </a:ext>
            </a:extLst>
          </p:cNvPr>
          <p:cNvPicPr>
            <a:picLocks noChangeAspect="1"/>
          </p:cNvPicPr>
          <p:nvPr/>
        </p:nvPicPr>
        <p:blipFill>
          <a:blip r:embed="rId3"/>
          <a:stretch>
            <a:fillRect/>
          </a:stretch>
        </p:blipFill>
        <p:spPr>
          <a:xfrm>
            <a:off x="1727200" y="8358051"/>
            <a:ext cx="16246475" cy="3996585"/>
          </a:xfrm>
          <a:prstGeom prst="rect">
            <a:avLst/>
          </a:prstGeom>
        </p:spPr>
      </p:pic>
    </p:spTree>
    <p:extLst>
      <p:ext uri="{BB962C8B-B14F-4D97-AF65-F5344CB8AC3E}">
        <p14:creationId xmlns:p14="http://schemas.microsoft.com/office/powerpoint/2010/main" val="1932282026"/>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44B3B5-17A2-C140-ADB4-63D835A694D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urllib</a:t>
            </a:r>
            <a:r>
              <a:rPr lang="en-US" dirty="0"/>
              <a:t> is great, but Requests is better!</a:t>
            </a:r>
          </a:p>
        </p:txBody>
      </p:sp>
      <p:sp>
        <p:nvSpPr>
          <p:cNvPr id="4" name="Slide Number Placeholder 3">
            <a:extLst>
              <a:ext uri="{FF2B5EF4-FFF2-40B4-BE49-F238E27FC236}">
                <a16:creationId xmlns:a16="http://schemas.microsoft.com/office/drawing/2014/main" id="{2C60D201-398C-7743-B452-64E035EE65AF}"/>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105</a:t>
            </a:fld>
            <a:endParaRPr lang="en-US"/>
          </a:p>
        </p:txBody>
      </p:sp>
    </p:spTree>
    <p:extLst>
      <p:ext uri="{BB962C8B-B14F-4D97-AF65-F5344CB8AC3E}">
        <p14:creationId xmlns:p14="http://schemas.microsoft.com/office/powerpoint/2010/main" val="85821901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F38-17E2-A347-8619-AEFA39DCAC1F}"/>
              </a:ext>
            </a:extLst>
          </p:cNvPr>
          <p:cNvSpPr>
            <a:spLocks noGrp="1"/>
          </p:cNvSpPr>
          <p:nvPr>
            <p:ph type="title"/>
          </p:nvPr>
        </p:nvSpPr>
        <p:spPr/>
        <p:txBody>
          <a:bodyPr/>
          <a:lstStyle/>
          <a:p>
            <a:r>
              <a:rPr lang="en-US" dirty="0"/>
              <a:t>Requests</a:t>
            </a:r>
          </a:p>
        </p:txBody>
      </p:sp>
      <p:sp>
        <p:nvSpPr>
          <p:cNvPr id="3" name="Text Placeholder 2">
            <a:extLst>
              <a:ext uri="{FF2B5EF4-FFF2-40B4-BE49-F238E27FC236}">
                <a16:creationId xmlns:a16="http://schemas.microsoft.com/office/drawing/2014/main" id="{2F444B53-73DF-0849-A0D3-6D2475C979B8}"/>
              </a:ext>
            </a:extLst>
          </p:cNvPr>
          <p:cNvSpPr>
            <a:spLocks noGrp="1"/>
          </p:cNvSpPr>
          <p:nvPr>
            <p:ph type="body" idx="1"/>
          </p:nvPr>
        </p:nvSpPr>
        <p:spPr/>
        <p:txBody>
          <a:bodyPr/>
          <a:lstStyle/>
          <a:p>
            <a:r>
              <a:rPr lang="en-US" dirty="0"/>
              <a:t>If you are going to do any real work with HTTP, Python recommends using the Requests library</a:t>
            </a:r>
          </a:p>
          <a:p>
            <a:r>
              <a:rPr lang="en-US" dirty="0"/>
              <a:t>It handles the HTTP intricacies more transparently, and better, than </a:t>
            </a:r>
            <a:r>
              <a:rPr lang="en-US" dirty="0" err="1">
                <a:latin typeface="Courier New" panose="02070309020205020404" pitchFamily="49" charset="0"/>
                <a:cs typeface="Courier New" panose="02070309020205020404" pitchFamily="49" charset="0"/>
              </a:rPr>
              <a:t>urllib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More info on Requests: </a:t>
            </a:r>
            <a:r>
              <a:rPr lang="en-US" dirty="0">
                <a:cs typeface="Courier New" panose="02070309020205020404" pitchFamily="49" charset="0"/>
                <a:hlinkClick r:id="rId2"/>
              </a:rPr>
              <a:t>http://docs.python-requests.org/en/master/</a:t>
            </a:r>
            <a:endParaRPr lang="en-US" dirty="0">
              <a:cs typeface="Courier New" panose="02070309020205020404" pitchFamily="49" charset="0"/>
            </a:endParaRPr>
          </a:p>
          <a:p>
            <a:endParaRPr lang="en-US" dirty="0">
              <a:cs typeface="Courier New" panose="02070309020205020404" pitchFamily="49" charset="0"/>
            </a:endParaRPr>
          </a:p>
          <a:p>
            <a:pPr marL="406390" lvl="1" indent="0">
              <a:buNone/>
            </a:pPr>
            <a:r>
              <a:rPr lang="en-US" dirty="0">
                <a:latin typeface="Courier New" panose="02070309020205020404" pitchFamily="49" charset="0"/>
                <a:cs typeface="Courier New" panose="02070309020205020404" pitchFamily="49" charset="0"/>
              </a:rPr>
              <a:t>pip install requests</a:t>
            </a:r>
          </a:p>
          <a:p>
            <a:endParaRPr lang="en-US"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2C872EDC-FEA7-2843-B985-5BEE27C36C4E}"/>
              </a:ext>
            </a:extLst>
          </p:cNvPr>
          <p:cNvSpPr>
            <a:spLocks noGrp="1"/>
          </p:cNvSpPr>
          <p:nvPr>
            <p:ph type="sldNum" sz="quarter" idx="2"/>
          </p:nvPr>
        </p:nvSpPr>
        <p:spPr/>
        <p:txBody>
          <a:bodyPr/>
          <a:lstStyle/>
          <a:p>
            <a:fld id="{86CB4B4D-7CA3-9044-876B-883B54F8677D}" type="slidenum">
              <a:rPr lang="en-US" smtClean="0"/>
              <a:t>106</a:t>
            </a:fld>
            <a:endParaRPr lang="en-US"/>
          </a:p>
        </p:txBody>
      </p:sp>
      <p:sp>
        <p:nvSpPr>
          <p:cNvPr id="5" name="Text Placeholder 4">
            <a:extLst>
              <a:ext uri="{FF2B5EF4-FFF2-40B4-BE49-F238E27FC236}">
                <a16:creationId xmlns:a16="http://schemas.microsoft.com/office/drawing/2014/main" id="{E2B38F00-2C9D-8142-B54F-107CD1DED4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456487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GET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GET example</a:t>
            </a:r>
          </a:p>
          <a:p>
            <a:endParaRPr lang="en-US" dirty="0"/>
          </a:p>
          <a:p>
            <a:endParaRPr lang="en-US" dirty="0"/>
          </a:p>
          <a:p>
            <a:endParaRPr lang="en-US" dirty="0"/>
          </a:p>
          <a:p>
            <a:endParaRPr lang="en-US" dirty="0"/>
          </a:p>
          <a:p>
            <a:endParaRPr lang="en-US" dirty="0"/>
          </a:p>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107</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CB6D8-A573-0943-9A27-DCFD825854EE}"/>
              </a:ext>
            </a:extLst>
          </p:cNvPr>
          <p:cNvPicPr>
            <a:picLocks noChangeAspect="1"/>
          </p:cNvPicPr>
          <p:nvPr/>
        </p:nvPicPr>
        <p:blipFill>
          <a:blip r:embed="rId2"/>
          <a:stretch>
            <a:fillRect/>
          </a:stretch>
        </p:blipFill>
        <p:spPr>
          <a:xfrm>
            <a:off x="1376087" y="3340099"/>
            <a:ext cx="10580951" cy="3208575"/>
          </a:xfrm>
          <a:prstGeom prst="rect">
            <a:avLst/>
          </a:prstGeom>
        </p:spPr>
      </p:pic>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3"/>
          <a:stretch>
            <a:fillRect/>
          </a:stretch>
        </p:blipFill>
        <p:spPr>
          <a:xfrm>
            <a:off x="1376087" y="7576461"/>
            <a:ext cx="12594972" cy="2167613"/>
          </a:xfrm>
          <a:prstGeom prst="rect">
            <a:avLst/>
          </a:prstGeom>
        </p:spPr>
      </p:pic>
    </p:spTree>
    <p:extLst>
      <p:ext uri="{BB962C8B-B14F-4D97-AF65-F5344CB8AC3E}">
        <p14:creationId xmlns:p14="http://schemas.microsoft.com/office/powerpoint/2010/main" val="316822665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POST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i="1" dirty="0"/>
          </a:p>
          <a:p>
            <a:endParaRPr lang="en-US" dirty="0"/>
          </a:p>
          <a:p>
            <a:r>
              <a:rPr lang="en-US" dirty="0"/>
              <a:t>POST with JSON.  Content type: </a:t>
            </a:r>
            <a:r>
              <a:rPr lang="en-US" i="1" dirty="0"/>
              <a:t>application/</a:t>
            </a:r>
            <a:r>
              <a:rPr lang="en-US" i="1" dirty="0" err="1"/>
              <a:t>json</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2"/>
          <a:stretch>
            <a:fillRect/>
          </a:stretch>
        </p:blipFill>
        <p:spPr>
          <a:xfrm>
            <a:off x="1376087" y="3375936"/>
            <a:ext cx="12594972" cy="2167613"/>
          </a:xfrm>
          <a:prstGeom prst="rect">
            <a:avLst/>
          </a:prstGeom>
        </p:spPr>
      </p:pic>
      <p:pic>
        <p:nvPicPr>
          <p:cNvPr id="6" name="Picture 5">
            <a:extLst>
              <a:ext uri="{FF2B5EF4-FFF2-40B4-BE49-F238E27FC236}">
                <a16:creationId xmlns:a16="http://schemas.microsoft.com/office/drawing/2014/main" id="{1EC27F90-0B2E-0B48-83EE-0955ACE9E91C}"/>
              </a:ext>
            </a:extLst>
          </p:cNvPr>
          <p:cNvPicPr>
            <a:picLocks noChangeAspect="1"/>
          </p:cNvPicPr>
          <p:nvPr/>
        </p:nvPicPr>
        <p:blipFill>
          <a:blip r:embed="rId3"/>
          <a:stretch>
            <a:fillRect/>
          </a:stretch>
        </p:blipFill>
        <p:spPr>
          <a:xfrm>
            <a:off x="1376087" y="7641313"/>
            <a:ext cx="13560186" cy="2167613"/>
          </a:xfrm>
          <a:prstGeom prst="rect">
            <a:avLst/>
          </a:prstGeom>
        </p:spPr>
      </p:pic>
    </p:spTree>
    <p:extLst>
      <p:ext uri="{BB962C8B-B14F-4D97-AF65-F5344CB8AC3E}">
        <p14:creationId xmlns:p14="http://schemas.microsoft.com/office/powerpoint/2010/main" val="269095667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58C-8D3A-0C49-8869-099B7D29EE95}"/>
              </a:ext>
            </a:extLst>
          </p:cNvPr>
          <p:cNvSpPr>
            <a:spLocks noGrp="1"/>
          </p:cNvSpPr>
          <p:nvPr>
            <p:ph type="title"/>
          </p:nvPr>
        </p:nvSpPr>
        <p:spPr/>
        <p:txBody>
          <a:bodyPr/>
          <a:lstStyle/>
          <a:p>
            <a:r>
              <a:rPr lang="en-US" dirty="0"/>
              <a:t>More Requests Examples</a:t>
            </a:r>
          </a:p>
        </p:txBody>
      </p:sp>
      <p:pic>
        <p:nvPicPr>
          <p:cNvPr id="6" name="Picture 5">
            <a:extLst>
              <a:ext uri="{FF2B5EF4-FFF2-40B4-BE49-F238E27FC236}">
                <a16:creationId xmlns:a16="http://schemas.microsoft.com/office/drawing/2014/main" id="{A6A09B9A-A822-2649-9153-4C74B822038D}"/>
              </a:ext>
            </a:extLst>
          </p:cNvPr>
          <p:cNvPicPr>
            <a:picLocks noChangeAspect="1"/>
          </p:cNvPicPr>
          <p:nvPr/>
        </p:nvPicPr>
        <p:blipFill>
          <a:blip r:embed="rId2"/>
          <a:stretch>
            <a:fillRect/>
          </a:stretch>
        </p:blipFill>
        <p:spPr>
          <a:xfrm>
            <a:off x="3791999" y="3334752"/>
            <a:ext cx="16800001" cy="6189474"/>
          </a:xfrm>
          <a:prstGeom prst="rect">
            <a:avLst/>
          </a:prstGeom>
        </p:spPr>
      </p:pic>
      <p:sp>
        <p:nvSpPr>
          <p:cNvPr id="4" name="Slide Number Placeholder 3">
            <a:extLst>
              <a:ext uri="{FF2B5EF4-FFF2-40B4-BE49-F238E27FC236}">
                <a16:creationId xmlns:a16="http://schemas.microsoft.com/office/drawing/2014/main" id="{067A7021-16E5-E943-94A8-F5BF5EF2F7E3}"/>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5" name="Text Placeholder 4">
            <a:extLst>
              <a:ext uri="{FF2B5EF4-FFF2-40B4-BE49-F238E27FC236}">
                <a16:creationId xmlns:a16="http://schemas.microsoft.com/office/drawing/2014/main" id="{47B4307D-009F-9943-8D35-8E6743E938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834902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_requests.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3462586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REST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99168033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766-AE70-2041-AE28-A81A52EA71C5}"/>
              </a:ext>
            </a:extLst>
          </p:cNvPr>
          <p:cNvSpPr>
            <a:spLocks noGrp="1"/>
          </p:cNvSpPr>
          <p:nvPr>
            <p:ph type="title"/>
          </p:nvPr>
        </p:nvSpPr>
        <p:spPr/>
        <p:txBody>
          <a:bodyPr/>
          <a:lstStyle/>
          <a:p>
            <a:r>
              <a:rPr lang="en-US" dirty="0"/>
              <a:t>Python Web Frameworks</a:t>
            </a:r>
          </a:p>
        </p:txBody>
      </p:sp>
      <p:sp>
        <p:nvSpPr>
          <p:cNvPr id="3" name="Text Placeholder 2">
            <a:extLst>
              <a:ext uri="{FF2B5EF4-FFF2-40B4-BE49-F238E27FC236}">
                <a16:creationId xmlns:a16="http://schemas.microsoft.com/office/drawing/2014/main" id="{BBAFD71A-E028-EA49-93F3-90356F6543C3}"/>
              </a:ext>
            </a:extLst>
          </p:cNvPr>
          <p:cNvSpPr>
            <a:spLocks noGrp="1"/>
          </p:cNvSpPr>
          <p:nvPr>
            <p:ph type="body" idx="1"/>
          </p:nvPr>
        </p:nvSpPr>
        <p:spPr/>
        <p:txBody>
          <a:bodyPr/>
          <a:lstStyle/>
          <a:p>
            <a:r>
              <a:rPr lang="en-US" dirty="0"/>
              <a:t>You CAN create a RESTful API service using stock Python libraries </a:t>
            </a:r>
          </a:p>
          <a:p>
            <a:pPr lvl="1"/>
            <a:r>
              <a:rPr lang="en-US" dirty="0"/>
              <a:t>just like you CAN build your own rocket and fly to the moon</a:t>
            </a:r>
          </a:p>
          <a:p>
            <a:r>
              <a:rPr lang="en-US" dirty="0"/>
              <a:t>However, it is easier, safer, better, and more fun to use a framework to do the heavy lifting</a:t>
            </a:r>
          </a:p>
          <a:p>
            <a:r>
              <a:rPr lang="en-US" dirty="0"/>
              <a:t>Some frameworks you might have heard of include:</a:t>
            </a:r>
          </a:p>
          <a:p>
            <a:pPr lvl="1"/>
            <a:r>
              <a:rPr lang="en-US" dirty="0"/>
              <a:t>Django, Flask, Tornado, Twisted, bottle, hug, ...</a:t>
            </a:r>
          </a:p>
          <a:p>
            <a:pPr lvl="1"/>
            <a:r>
              <a:rPr lang="en-US" dirty="0">
                <a:hlinkClick r:id="rId2"/>
              </a:rPr>
              <a:t>https://wiki.python.org/moin/WebFrameworks/</a:t>
            </a:r>
            <a:endParaRPr lang="en-US" dirty="0"/>
          </a:p>
          <a:p>
            <a:pPr lvl="1"/>
            <a:endParaRPr lang="en-US" dirty="0"/>
          </a:p>
        </p:txBody>
      </p:sp>
      <p:sp>
        <p:nvSpPr>
          <p:cNvPr id="4" name="Slide Number Placeholder 3">
            <a:extLst>
              <a:ext uri="{FF2B5EF4-FFF2-40B4-BE49-F238E27FC236}">
                <a16:creationId xmlns:a16="http://schemas.microsoft.com/office/drawing/2014/main" id="{63BD2C0E-2B40-2D49-8122-E4C1EF02E6BC}"/>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5" name="Text Placeholder 4">
            <a:extLst>
              <a:ext uri="{FF2B5EF4-FFF2-40B4-BE49-F238E27FC236}">
                <a16:creationId xmlns:a16="http://schemas.microsoft.com/office/drawing/2014/main" id="{79E1A847-C427-DB4B-A4B2-74F7F145981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2423978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5E9-2813-9447-A3B5-28FBA36CF0C0}"/>
              </a:ext>
            </a:extLst>
          </p:cNvPr>
          <p:cNvSpPr>
            <a:spLocks noGrp="1"/>
          </p:cNvSpPr>
          <p:nvPr>
            <p:ph type="title"/>
          </p:nvPr>
        </p:nvSpPr>
        <p:spPr/>
        <p:txBody>
          <a:bodyPr/>
          <a:lstStyle/>
          <a:p>
            <a:r>
              <a:rPr lang="en-US" dirty="0"/>
              <a:t>Flask</a:t>
            </a:r>
          </a:p>
        </p:txBody>
      </p:sp>
      <p:sp>
        <p:nvSpPr>
          <p:cNvPr id="3" name="Text Placeholder 2">
            <a:extLst>
              <a:ext uri="{FF2B5EF4-FFF2-40B4-BE49-F238E27FC236}">
                <a16:creationId xmlns:a16="http://schemas.microsoft.com/office/drawing/2014/main" id="{C9EAC224-C8D7-5147-93D5-7839D7BD43CF}"/>
              </a:ext>
            </a:extLst>
          </p:cNvPr>
          <p:cNvSpPr>
            <a:spLocks noGrp="1"/>
          </p:cNvSpPr>
          <p:nvPr>
            <p:ph type="body" idx="1"/>
          </p:nvPr>
        </p:nvSpPr>
        <p:spPr/>
        <p:txBody>
          <a:bodyPr/>
          <a:lstStyle/>
          <a:p>
            <a:r>
              <a:rPr lang="en-US" dirty="0"/>
              <a:t>Let's focus on an easy-to-learn web microframework: Flask </a:t>
            </a:r>
          </a:p>
          <a:p>
            <a:pPr lvl="1"/>
            <a:r>
              <a:rPr lang="en-US" dirty="0"/>
              <a:t>Flask is a microframework for Python based on </a:t>
            </a:r>
            <a:r>
              <a:rPr lang="en-US" dirty="0" err="1"/>
              <a:t>Werkzeug</a:t>
            </a:r>
            <a:r>
              <a:rPr lang="en-US" dirty="0"/>
              <a:t>, Jinja2, and good intentions.</a:t>
            </a:r>
          </a:p>
          <a:p>
            <a:pPr lvl="1"/>
            <a:r>
              <a:rPr lang="en-US" dirty="0">
                <a:hlinkClick r:id="rId2"/>
              </a:rPr>
              <a:t>http://flask.pocoo.org/</a:t>
            </a:r>
            <a:endParaRPr lang="en-US" dirty="0"/>
          </a:p>
          <a:p>
            <a:r>
              <a:rPr lang="en-US" dirty="0"/>
              <a:t>Flask does a lot of the heavy lifting with respect to web service internals</a:t>
            </a:r>
          </a:p>
          <a:p>
            <a:r>
              <a:rPr lang="en-US" dirty="0"/>
              <a:t>install:</a:t>
            </a:r>
          </a:p>
          <a:p>
            <a:pPr marL="812780" lvl="2" indent="0">
              <a:buNone/>
            </a:pPr>
            <a:r>
              <a:rPr lang="en-US" dirty="0">
                <a:latin typeface="Courier New" panose="02070309020205020404" pitchFamily="49" charset="0"/>
                <a:cs typeface="Courier New" panose="02070309020205020404" pitchFamily="49" charset="0"/>
              </a:rPr>
              <a:t>pip install Flask</a:t>
            </a:r>
          </a:p>
        </p:txBody>
      </p:sp>
      <p:sp>
        <p:nvSpPr>
          <p:cNvPr id="4" name="Slide Number Placeholder 3">
            <a:extLst>
              <a:ext uri="{FF2B5EF4-FFF2-40B4-BE49-F238E27FC236}">
                <a16:creationId xmlns:a16="http://schemas.microsoft.com/office/drawing/2014/main" id="{93C7985A-9C73-7F49-99E9-B3FE3E2AF35A}"/>
              </a:ext>
            </a:extLst>
          </p:cNvPr>
          <p:cNvSpPr>
            <a:spLocks noGrp="1"/>
          </p:cNvSpPr>
          <p:nvPr>
            <p:ph type="sldNum" sz="quarter" idx="2"/>
          </p:nvPr>
        </p:nvSpPr>
        <p:spPr/>
        <p:txBody>
          <a:bodyPr/>
          <a:lstStyle/>
          <a:p>
            <a:fld id="{86CB4B4D-7CA3-9044-876B-883B54F8677D}" type="slidenum">
              <a:rPr lang="en-US" smtClean="0"/>
              <a:t>113</a:t>
            </a:fld>
            <a:endParaRPr lang="en-US"/>
          </a:p>
        </p:txBody>
      </p:sp>
      <p:sp>
        <p:nvSpPr>
          <p:cNvPr id="5" name="Text Placeholder 4">
            <a:extLst>
              <a:ext uri="{FF2B5EF4-FFF2-40B4-BE49-F238E27FC236}">
                <a16:creationId xmlns:a16="http://schemas.microsoft.com/office/drawing/2014/main" id="{7E105865-EC64-C04A-9738-16F502E0006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688064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681E-395F-9647-87C8-4601EAD86A40}"/>
              </a:ext>
            </a:extLst>
          </p:cNvPr>
          <p:cNvSpPr>
            <a:spLocks noGrp="1"/>
          </p:cNvSpPr>
          <p:nvPr>
            <p:ph type="title"/>
          </p:nvPr>
        </p:nvSpPr>
        <p:spPr/>
        <p:txBody>
          <a:bodyPr/>
          <a:lstStyle/>
          <a:p>
            <a:r>
              <a:rPr lang="en-US" dirty="0"/>
              <a:t>Minimal Flask Application</a:t>
            </a:r>
          </a:p>
        </p:txBody>
      </p:sp>
      <p:sp>
        <p:nvSpPr>
          <p:cNvPr id="7" name="Text Placeholder 6">
            <a:extLst>
              <a:ext uri="{FF2B5EF4-FFF2-40B4-BE49-F238E27FC236}">
                <a16:creationId xmlns:a16="http://schemas.microsoft.com/office/drawing/2014/main" id="{EB180EB5-8D5B-B34B-97B1-BB3B0E1C8F60}"/>
              </a:ext>
            </a:extLst>
          </p:cNvPr>
          <p:cNvSpPr>
            <a:spLocks noGrp="1"/>
          </p:cNvSpPr>
          <p:nvPr>
            <p:ph type="body" idx="1"/>
          </p:nvPr>
        </p:nvSpPr>
        <p:spPr/>
        <p:txBody>
          <a:bodyPr/>
          <a:lstStyle/>
          <a:p>
            <a:r>
              <a:rPr lang="en-US" dirty="0"/>
              <a:t>To run the application:</a:t>
            </a:r>
          </a:p>
          <a:p>
            <a:pPr marL="406390" lvl="1" indent="0">
              <a:buNone/>
            </a:pPr>
            <a:r>
              <a:rPr lang="en-US" dirty="0">
                <a:latin typeface="Courier New" panose="02070309020205020404" pitchFamily="49" charset="0"/>
                <a:cs typeface="Courier New" panose="02070309020205020404" pitchFamily="49" charset="0"/>
              </a:rPr>
              <a:t>python3 </a:t>
            </a:r>
            <a:r>
              <a:rPr lang="en-US" dirty="0" err="1">
                <a:latin typeface="Courier New" panose="02070309020205020404" pitchFamily="49" charset="0"/>
                <a:cs typeface="Courier New" panose="02070309020205020404" pitchFamily="49" charset="0"/>
              </a:rPr>
              <a:t>my_app.py</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603E86B-5316-9146-B878-14A6C0669306}"/>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8" name="Text Placeholder 7">
            <a:extLst>
              <a:ext uri="{FF2B5EF4-FFF2-40B4-BE49-F238E27FC236}">
                <a16:creationId xmlns:a16="http://schemas.microsoft.com/office/drawing/2014/main" id="{F99B0668-887C-5846-BB6B-43D01531BC7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C2DA82E7-EFBF-4241-B1B5-AB492FD6B09E}"/>
              </a:ext>
            </a:extLst>
          </p:cNvPr>
          <p:cNvPicPr>
            <a:picLocks noChangeAspect="1"/>
          </p:cNvPicPr>
          <p:nvPr/>
        </p:nvPicPr>
        <p:blipFill>
          <a:blip r:embed="rId2"/>
          <a:stretch>
            <a:fillRect/>
          </a:stretch>
        </p:blipFill>
        <p:spPr>
          <a:xfrm>
            <a:off x="7649536" y="3123941"/>
            <a:ext cx="7746408" cy="6367809"/>
          </a:xfrm>
          <a:prstGeom prst="rect">
            <a:avLst/>
          </a:prstGeom>
        </p:spPr>
      </p:pic>
    </p:spTree>
    <p:extLst>
      <p:ext uri="{BB962C8B-B14F-4D97-AF65-F5344CB8AC3E}">
        <p14:creationId xmlns:p14="http://schemas.microsoft.com/office/powerpoint/2010/main" val="128256899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6F3-95A8-6D4C-BA02-1FC6456AF189}"/>
              </a:ext>
            </a:extLst>
          </p:cNvPr>
          <p:cNvSpPr>
            <a:spLocks noGrp="1"/>
          </p:cNvSpPr>
          <p:nvPr>
            <p:ph type="title"/>
          </p:nvPr>
        </p:nvSpPr>
        <p:spPr/>
        <p:txBody>
          <a:bodyPr/>
          <a:lstStyle/>
          <a:p>
            <a:r>
              <a:rPr lang="en-US" dirty="0"/>
              <a:t>Routes</a:t>
            </a:r>
          </a:p>
        </p:txBody>
      </p:sp>
      <p:sp>
        <p:nvSpPr>
          <p:cNvPr id="3" name="Text Placeholder 2">
            <a:extLst>
              <a:ext uri="{FF2B5EF4-FFF2-40B4-BE49-F238E27FC236}">
                <a16:creationId xmlns:a16="http://schemas.microsoft.com/office/drawing/2014/main" id="{0CF2A215-34F0-F84E-9B25-877B7267E6DF}"/>
              </a:ext>
            </a:extLst>
          </p:cNvPr>
          <p:cNvSpPr>
            <a:spLocks noGrp="1"/>
          </p:cNvSpPr>
          <p:nvPr>
            <p:ph type="body" idx="1"/>
          </p:nvPr>
        </p:nvSpPr>
        <p:spPr/>
        <p:txBody>
          <a:bodyPr/>
          <a:lstStyle/>
          <a:p>
            <a:r>
              <a:rPr lang="en-US" dirty="0"/>
              <a:t>Requests are routed based on the decorators</a:t>
            </a:r>
          </a:p>
          <a:p>
            <a:r>
              <a:rPr lang="en-US" dirty="0"/>
              <a:t>Routes are paths/resources that clients request from your service</a:t>
            </a:r>
          </a:p>
          <a:p>
            <a:r>
              <a:rPr lang="en-US" dirty="0"/>
              <a:t>You can grab variables from the route </a:t>
            </a:r>
            <a:r>
              <a:rPr lang="en-US" dirty="0" err="1"/>
              <a:t>url</a:t>
            </a:r>
            <a:endParaRPr lang="en-US" dirty="0"/>
          </a:p>
          <a:p>
            <a:r>
              <a:rPr lang="en-US" dirty="0"/>
              <a:t>The return object will be sent to the client</a:t>
            </a:r>
          </a:p>
          <a:p>
            <a:pPr lvl="1"/>
            <a:r>
              <a:rPr lang="en-US" dirty="0"/>
              <a:t>Text!</a:t>
            </a:r>
          </a:p>
          <a:p>
            <a:endParaRPr lang="en-US" dirty="0"/>
          </a:p>
        </p:txBody>
      </p:sp>
      <p:sp>
        <p:nvSpPr>
          <p:cNvPr id="4" name="Slide Number Placeholder 3">
            <a:extLst>
              <a:ext uri="{FF2B5EF4-FFF2-40B4-BE49-F238E27FC236}">
                <a16:creationId xmlns:a16="http://schemas.microsoft.com/office/drawing/2014/main" id="{31323DDD-10C4-A34C-9D5E-1A25C75C0DDF}"/>
              </a:ext>
            </a:extLst>
          </p:cNvPr>
          <p:cNvSpPr>
            <a:spLocks noGrp="1"/>
          </p:cNvSpPr>
          <p:nvPr>
            <p:ph type="sldNum" sz="quarter" idx="2"/>
          </p:nvPr>
        </p:nvSpPr>
        <p:spPr/>
        <p:txBody>
          <a:bodyPr/>
          <a:lstStyle/>
          <a:p>
            <a:fld id="{86CB4B4D-7CA3-9044-876B-883B54F8677D}" type="slidenum">
              <a:rPr lang="en-US" smtClean="0"/>
              <a:t>115</a:t>
            </a:fld>
            <a:endParaRPr lang="en-US"/>
          </a:p>
        </p:txBody>
      </p:sp>
      <p:sp>
        <p:nvSpPr>
          <p:cNvPr id="5" name="Text Placeholder 4">
            <a:extLst>
              <a:ext uri="{FF2B5EF4-FFF2-40B4-BE49-F238E27FC236}">
                <a16:creationId xmlns:a16="http://schemas.microsoft.com/office/drawing/2014/main" id="{865191CA-7C2F-D743-8B77-9E06946C735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4BDF1F27-EEAC-7940-AC30-1EF36D5F5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400" y="4210493"/>
            <a:ext cx="12979834" cy="8090343"/>
          </a:xfrm>
          <a:prstGeom prst="rect">
            <a:avLst/>
          </a:prstGeom>
        </p:spPr>
      </p:pic>
    </p:spTree>
    <p:extLst>
      <p:ext uri="{BB962C8B-B14F-4D97-AF65-F5344CB8AC3E}">
        <p14:creationId xmlns:p14="http://schemas.microsoft.com/office/powerpoint/2010/main" val="3683614725"/>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88A7-6CF1-344A-9FB7-7C76E0104CDF}"/>
              </a:ext>
            </a:extLst>
          </p:cNvPr>
          <p:cNvSpPr>
            <a:spLocks noGrp="1"/>
          </p:cNvSpPr>
          <p:nvPr>
            <p:ph type="title"/>
          </p:nvPr>
        </p:nvSpPr>
        <p:spPr/>
        <p:txBody>
          <a:bodyPr/>
          <a:lstStyle/>
          <a:p>
            <a:r>
              <a:rPr lang="en-US" dirty="0"/>
              <a:t>Routes Continued</a:t>
            </a:r>
          </a:p>
        </p:txBody>
      </p:sp>
      <p:sp>
        <p:nvSpPr>
          <p:cNvPr id="3" name="Text Placeholder 2">
            <a:extLst>
              <a:ext uri="{FF2B5EF4-FFF2-40B4-BE49-F238E27FC236}">
                <a16:creationId xmlns:a16="http://schemas.microsoft.com/office/drawing/2014/main" id="{D76B826E-6F25-4D40-814A-3F33B74BE017}"/>
              </a:ext>
            </a:extLst>
          </p:cNvPr>
          <p:cNvSpPr>
            <a:spLocks noGrp="1"/>
          </p:cNvSpPr>
          <p:nvPr>
            <p:ph type="body" idx="1"/>
          </p:nvPr>
        </p:nvSpPr>
        <p:spPr/>
        <p:txBody>
          <a:bodyPr/>
          <a:lstStyle/>
          <a:p>
            <a:r>
              <a:rPr lang="en-US" dirty="0"/>
              <a:t>You might want to limit or specify the HTTP verbs that can access a route</a:t>
            </a:r>
          </a:p>
          <a:p>
            <a:endParaRPr lang="en-US" dirty="0"/>
          </a:p>
          <a:p>
            <a:endParaRPr lang="en-US" dirty="0"/>
          </a:p>
          <a:p>
            <a:endParaRPr lang="en-US" dirty="0"/>
          </a:p>
          <a:p>
            <a:endParaRPr lang="en-US" dirty="0"/>
          </a:p>
          <a:p>
            <a:endParaRPr lang="en-US" dirty="0"/>
          </a:p>
          <a:p>
            <a:endParaRPr lang="en-US" dirty="0"/>
          </a:p>
          <a:p>
            <a:r>
              <a:rPr lang="en-US" dirty="0"/>
              <a:t>You can also send multiple routes to the same function handler</a:t>
            </a:r>
          </a:p>
        </p:txBody>
      </p:sp>
      <p:sp>
        <p:nvSpPr>
          <p:cNvPr id="4" name="Slide Number Placeholder 3">
            <a:extLst>
              <a:ext uri="{FF2B5EF4-FFF2-40B4-BE49-F238E27FC236}">
                <a16:creationId xmlns:a16="http://schemas.microsoft.com/office/drawing/2014/main" id="{D5BCB265-43C9-9D48-B8F1-3996CB731295}"/>
              </a:ext>
            </a:extLst>
          </p:cNvPr>
          <p:cNvSpPr>
            <a:spLocks noGrp="1"/>
          </p:cNvSpPr>
          <p:nvPr>
            <p:ph type="sldNum" sz="quarter" idx="2"/>
          </p:nvPr>
        </p:nvSpPr>
        <p:spPr/>
        <p:txBody>
          <a:bodyPr/>
          <a:lstStyle/>
          <a:p>
            <a:fld id="{86CB4B4D-7CA3-9044-876B-883B54F8677D}" type="slidenum">
              <a:rPr lang="en-US" smtClean="0"/>
              <a:t>116</a:t>
            </a:fld>
            <a:endParaRPr lang="en-US"/>
          </a:p>
        </p:txBody>
      </p:sp>
      <p:sp>
        <p:nvSpPr>
          <p:cNvPr id="5" name="Text Placeholder 4">
            <a:extLst>
              <a:ext uri="{FF2B5EF4-FFF2-40B4-BE49-F238E27FC236}">
                <a16:creationId xmlns:a16="http://schemas.microsoft.com/office/drawing/2014/main" id="{481F3717-1479-9944-96C9-DF1FB3CBD69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DDE83DA3-5D9D-D045-93BC-D6A50BE17939}"/>
              </a:ext>
            </a:extLst>
          </p:cNvPr>
          <p:cNvPicPr>
            <a:picLocks noChangeAspect="1"/>
          </p:cNvPicPr>
          <p:nvPr/>
        </p:nvPicPr>
        <p:blipFill>
          <a:blip r:embed="rId2"/>
          <a:stretch>
            <a:fillRect/>
          </a:stretch>
        </p:blipFill>
        <p:spPr>
          <a:xfrm>
            <a:off x="1727200" y="8401540"/>
            <a:ext cx="9333908" cy="4070018"/>
          </a:xfrm>
          <a:prstGeom prst="rect">
            <a:avLst/>
          </a:prstGeom>
        </p:spPr>
      </p:pic>
      <p:pic>
        <p:nvPicPr>
          <p:cNvPr id="8" name="Picture 7">
            <a:extLst>
              <a:ext uri="{FF2B5EF4-FFF2-40B4-BE49-F238E27FC236}">
                <a16:creationId xmlns:a16="http://schemas.microsoft.com/office/drawing/2014/main" id="{CF74F039-41B1-244D-AA8E-194FEC31FD78}"/>
              </a:ext>
            </a:extLst>
          </p:cNvPr>
          <p:cNvPicPr>
            <a:picLocks noChangeAspect="1"/>
          </p:cNvPicPr>
          <p:nvPr/>
        </p:nvPicPr>
        <p:blipFill>
          <a:blip r:embed="rId3"/>
          <a:stretch>
            <a:fillRect/>
          </a:stretch>
        </p:blipFill>
        <p:spPr>
          <a:xfrm>
            <a:off x="1534849" y="3357139"/>
            <a:ext cx="9652886" cy="3250972"/>
          </a:xfrm>
          <a:prstGeom prst="rect">
            <a:avLst/>
          </a:prstGeom>
        </p:spPr>
      </p:pic>
    </p:spTree>
    <p:extLst>
      <p:ext uri="{BB962C8B-B14F-4D97-AF65-F5344CB8AC3E}">
        <p14:creationId xmlns:p14="http://schemas.microsoft.com/office/powerpoint/2010/main" val="242023060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BB6-2DF7-A34B-84B3-E73041EA0781}"/>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9305AFA2-6A3E-A64F-9B00-A6111E1A1FDF}"/>
              </a:ext>
            </a:extLst>
          </p:cNvPr>
          <p:cNvSpPr>
            <a:spLocks noGrp="1"/>
          </p:cNvSpPr>
          <p:nvPr>
            <p:ph type="body" idx="1"/>
          </p:nvPr>
        </p:nvSpPr>
        <p:spPr/>
        <p:txBody>
          <a:bodyPr/>
          <a:lstStyle/>
          <a:p>
            <a:r>
              <a:rPr lang="en-US" dirty="0"/>
              <a:t>Under the Flask hood it has the Jinja2 template engine (</a:t>
            </a:r>
            <a:r>
              <a:rPr lang="en-US" dirty="0">
                <a:hlinkClick r:id="rId2"/>
              </a:rPr>
              <a:t>http://jinja.pocoo.org/</a:t>
            </a:r>
            <a:r>
              <a:rPr lang="en-US" dirty="0"/>
              <a:t>)</a:t>
            </a:r>
          </a:p>
          <a:p>
            <a:r>
              <a:rPr lang="en-US" dirty="0"/>
              <a:t>Templating is a powerful way to customize static content</a:t>
            </a:r>
          </a:p>
        </p:txBody>
      </p:sp>
      <p:sp>
        <p:nvSpPr>
          <p:cNvPr id="4" name="Slide Number Placeholder 3">
            <a:extLst>
              <a:ext uri="{FF2B5EF4-FFF2-40B4-BE49-F238E27FC236}">
                <a16:creationId xmlns:a16="http://schemas.microsoft.com/office/drawing/2014/main" id="{31714028-E981-DB4F-9C46-EF0C30FF175E}"/>
              </a:ext>
            </a:extLst>
          </p:cNvPr>
          <p:cNvSpPr>
            <a:spLocks noGrp="1"/>
          </p:cNvSpPr>
          <p:nvPr>
            <p:ph type="sldNum" sz="quarter" idx="2"/>
          </p:nvPr>
        </p:nvSpPr>
        <p:spPr/>
        <p:txBody>
          <a:bodyPr/>
          <a:lstStyle/>
          <a:p>
            <a:fld id="{86CB4B4D-7CA3-9044-876B-883B54F8677D}" type="slidenum">
              <a:rPr lang="en-US" smtClean="0"/>
              <a:t>117</a:t>
            </a:fld>
            <a:endParaRPr lang="en-US"/>
          </a:p>
        </p:txBody>
      </p:sp>
      <p:sp>
        <p:nvSpPr>
          <p:cNvPr id="5" name="Text Placeholder 4">
            <a:extLst>
              <a:ext uri="{FF2B5EF4-FFF2-40B4-BE49-F238E27FC236}">
                <a16:creationId xmlns:a16="http://schemas.microsoft.com/office/drawing/2014/main" id="{801EC1AE-5B2D-6647-86C0-9068D05BAC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A22232E-7A85-AD4F-A82B-1E7D7F7A6B89}"/>
              </a:ext>
            </a:extLst>
          </p:cNvPr>
          <p:cNvPicPr>
            <a:picLocks noChangeAspect="1"/>
          </p:cNvPicPr>
          <p:nvPr/>
        </p:nvPicPr>
        <p:blipFill>
          <a:blip r:embed="rId3"/>
          <a:stretch>
            <a:fillRect/>
          </a:stretch>
        </p:blipFill>
        <p:spPr>
          <a:xfrm>
            <a:off x="12691521" y="5097652"/>
            <a:ext cx="7166197" cy="4715304"/>
          </a:xfrm>
          <a:prstGeom prst="rect">
            <a:avLst/>
          </a:prstGeom>
        </p:spPr>
      </p:pic>
      <p:pic>
        <p:nvPicPr>
          <p:cNvPr id="7" name="Picture 6">
            <a:extLst>
              <a:ext uri="{FF2B5EF4-FFF2-40B4-BE49-F238E27FC236}">
                <a16:creationId xmlns:a16="http://schemas.microsoft.com/office/drawing/2014/main" id="{D7FC2776-5EF2-8F4E-8933-9B1826D919B5}"/>
              </a:ext>
            </a:extLst>
          </p:cNvPr>
          <p:cNvPicPr>
            <a:picLocks noChangeAspect="1"/>
          </p:cNvPicPr>
          <p:nvPr/>
        </p:nvPicPr>
        <p:blipFill>
          <a:blip r:embed="rId4"/>
          <a:stretch>
            <a:fillRect/>
          </a:stretch>
        </p:blipFill>
        <p:spPr>
          <a:xfrm>
            <a:off x="1534849" y="5097652"/>
            <a:ext cx="10157632" cy="3089418"/>
          </a:xfrm>
          <a:prstGeom prst="rect">
            <a:avLst/>
          </a:prstGeom>
        </p:spPr>
      </p:pic>
      <p:sp>
        <p:nvSpPr>
          <p:cNvPr id="8" name="TextBox 7">
            <a:extLst>
              <a:ext uri="{FF2B5EF4-FFF2-40B4-BE49-F238E27FC236}">
                <a16:creationId xmlns:a16="http://schemas.microsoft.com/office/drawing/2014/main" id="{A0EEC2E2-7709-9844-B31B-E6FFA0010B77}"/>
              </a:ext>
            </a:extLst>
          </p:cNvPr>
          <p:cNvSpPr txBox="1"/>
          <p:nvPr/>
        </p:nvSpPr>
        <p:spPr>
          <a:xfrm>
            <a:off x="14552145" y="4503763"/>
            <a:ext cx="3444948"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3600" b="0" i="0" u="none" strike="noStrike" cap="none" spc="0" normalizeH="0" baseline="0" dirty="0" err="1">
                <a:ln>
                  <a:noFill/>
                </a:ln>
                <a:solidFill>
                  <a:srgbClr val="2E3238"/>
                </a:solidFill>
                <a:effectLst/>
                <a:uFillTx/>
                <a:latin typeface="+mn-lt"/>
                <a:ea typeface="+mn-ea"/>
                <a:cs typeface="+mn-cs"/>
                <a:sym typeface="Arial"/>
              </a:rPr>
              <a:t>hello.html</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2685431941"/>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AB44-15A2-D14E-A2C4-2647EA98D4AD}"/>
              </a:ext>
            </a:extLst>
          </p:cNvPr>
          <p:cNvSpPr>
            <a:spLocks noGrp="1"/>
          </p:cNvSpPr>
          <p:nvPr>
            <p:ph type="title"/>
          </p:nvPr>
        </p:nvSpPr>
        <p:spPr/>
        <p:txBody>
          <a:bodyPr/>
          <a:lstStyle/>
          <a:p>
            <a:r>
              <a:rPr lang="en-US" dirty="0"/>
              <a:t>Debug Mode</a:t>
            </a:r>
          </a:p>
        </p:txBody>
      </p:sp>
      <p:sp>
        <p:nvSpPr>
          <p:cNvPr id="3" name="Text Placeholder 2">
            <a:extLst>
              <a:ext uri="{FF2B5EF4-FFF2-40B4-BE49-F238E27FC236}">
                <a16:creationId xmlns:a16="http://schemas.microsoft.com/office/drawing/2014/main" id="{B9AD312E-065C-6341-BD97-D86CF8305C35}"/>
              </a:ext>
            </a:extLst>
          </p:cNvPr>
          <p:cNvSpPr>
            <a:spLocks noGrp="1"/>
          </p:cNvSpPr>
          <p:nvPr>
            <p:ph type="body" idx="1"/>
          </p:nvPr>
        </p:nvSpPr>
        <p:spPr/>
        <p:txBody>
          <a:bodyPr/>
          <a:lstStyle/>
          <a:p>
            <a:r>
              <a:rPr lang="en-US" dirty="0"/>
              <a:t>Turn it on for Dev, but make sure it is off for production</a:t>
            </a:r>
          </a:p>
        </p:txBody>
      </p:sp>
      <p:sp>
        <p:nvSpPr>
          <p:cNvPr id="4" name="Slide Number Placeholder 3">
            <a:extLst>
              <a:ext uri="{FF2B5EF4-FFF2-40B4-BE49-F238E27FC236}">
                <a16:creationId xmlns:a16="http://schemas.microsoft.com/office/drawing/2014/main" id="{6A465098-657D-0F48-9C23-9F2B2553CD48}"/>
              </a:ext>
            </a:extLst>
          </p:cNvPr>
          <p:cNvSpPr>
            <a:spLocks noGrp="1"/>
          </p:cNvSpPr>
          <p:nvPr>
            <p:ph type="sldNum" sz="quarter" idx="2"/>
          </p:nvPr>
        </p:nvSpPr>
        <p:spPr/>
        <p:txBody>
          <a:bodyPr/>
          <a:lstStyle/>
          <a:p>
            <a:fld id="{86CB4B4D-7CA3-9044-876B-883B54F8677D}" type="slidenum">
              <a:rPr lang="en-US" smtClean="0"/>
              <a:t>118</a:t>
            </a:fld>
            <a:endParaRPr lang="en-US"/>
          </a:p>
        </p:txBody>
      </p:sp>
      <p:sp>
        <p:nvSpPr>
          <p:cNvPr id="5" name="Text Placeholder 4">
            <a:extLst>
              <a:ext uri="{FF2B5EF4-FFF2-40B4-BE49-F238E27FC236}">
                <a16:creationId xmlns:a16="http://schemas.microsoft.com/office/drawing/2014/main" id="{F8BBCBD5-C8EE-4641-B44F-71F46CC92C33}"/>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C1A59F8E-E284-6A47-A16E-5DBFB23D2395}"/>
              </a:ext>
            </a:extLst>
          </p:cNvPr>
          <p:cNvPicPr>
            <a:picLocks noChangeAspect="1"/>
          </p:cNvPicPr>
          <p:nvPr/>
        </p:nvPicPr>
        <p:blipFill>
          <a:blip r:embed="rId2"/>
          <a:stretch>
            <a:fillRect/>
          </a:stretch>
        </p:blipFill>
        <p:spPr>
          <a:xfrm>
            <a:off x="1727200" y="3848100"/>
            <a:ext cx="9479516" cy="7513864"/>
          </a:xfrm>
          <a:prstGeom prst="rect">
            <a:avLst/>
          </a:prstGeom>
        </p:spPr>
      </p:pic>
    </p:spTree>
    <p:extLst>
      <p:ext uri="{BB962C8B-B14F-4D97-AF65-F5344CB8AC3E}">
        <p14:creationId xmlns:p14="http://schemas.microsoft.com/office/powerpoint/2010/main" val="9759148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Flask</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_flask.</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628478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124</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125</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126</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127</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128</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129</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130</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131</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132</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133</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134</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3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135</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7"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136</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137</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138</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143</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144</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151</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168</a:t>
            </a:fld>
            <a:endParaRPr lang="en-US"/>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169</a:t>
            </a:fld>
            <a:endParaRPr 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AA900E2-026C-404E-8087-254F3A0FF66C}"/>
              </a:ext>
            </a:extLst>
          </p:cNvPr>
          <p:cNvPicPr>
            <a:picLocks noChangeAspect="1"/>
          </p:cNvPicPr>
          <p:nvPr/>
        </p:nvPicPr>
        <p:blipFill>
          <a:blip r:embed="rId2"/>
          <a:stretch>
            <a:fillRect/>
          </a:stretch>
        </p:blipFill>
        <p:spPr>
          <a:xfrm>
            <a:off x="4753713" y="6801293"/>
            <a:ext cx="6368365" cy="4120707"/>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172</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173</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174</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175</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176</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177</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178</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179</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p:txBody>
          <a:bodyPr/>
          <a:lstStyle/>
          <a:p>
            <a:r>
              <a:rPr lang="en-US"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55</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526117" y="5886893"/>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865777" y="5495999"/>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66</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67</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75</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78</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9208-6204-CD4C-80EF-E532F9F3BDEE}"/>
              </a:ext>
            </a:extLst>
          </p:cNvPr>
          <p:cNvSpPr>
            <a:spLocks noGrp="1"/>
          </p:cNvSpPr>
          <p:nvPr>
            <p:ph type="title"/>
          </p:nvPr>
        </p:nvSpPr>
        <p:spPr/>
        <p:txBody>
          <a:bodyPr/>
          <a:lstStyle/>
          <a:p>
            <a:r>
              <a:rPr lang="en-US" dirty="0"/>
              <a:t>JSON</a:t>
            </a:r>
          </a:p>
        </p:txBody>
      </p:sp>
      <p:sp>
        <p:nvSpPr>
          <p:cNvPr id="3" name="Text Placeholder 2">
            <a:extLst>
              <a:ext uri="{FF2B5EF4-FFF2-40B4-BE49-F238E27FC236}">
                <a16:creationId xmlns:a16="http://schemas.microsoft.com/office/drawing/2014/main" id="{BEAA4ED8-417E-444B-AB26-2BA4210510A7}"/>
              </a:ext>
            </a:extLst>
          </p:cNvPr>
          <p:cNvSpPr>
            <a:spLocks noGrp="1"/>
          </p:cNvSpPr>
          <p:nvPr>
            <p:ph type="body" idx="1"/>
          </p:nvPr>
        </p:nvSpPr>
        <p:spPr/>
        <p:txBody>
          <a:bodyPr/>
          <a:lstStyle/>
          <a:p>
            <a:r>
              <a:rPr lang="en-US" dirty="0"/>
              <a:t>JavaScript Object Notation (JSON)</a:t>
            </a:r>
          </a:p>
          <a:p>
            <a:r>
              <a:rPr lang="en-US" dirty="0"/>
              <a:t>Part of JavaScript language definition</a:t>
            </a:r>
          </a:p>
          <a:p>
            <a:r>
              <a:rPr lang="en-US" dirty="0"/>
              <a:t>Easy for parse for humans and machines</a:t>
            </a:r>
          </a:p>
          <a:p>
            <a:r>
              <a:rPr lang="en-US" dirty="0"/>
              <a:t>Language independent</a:t>
            </a:r>
          </a:p>
          <a:p>
            <a:r>
              <a:rPr lang="en-US" dirty="0"/>
              <a:t>“lightweight data interchange format”</a:t>
            </a:r>
          </a:p>
          <a:p>
            <a:endParaRPr lang="en-US" dirty="0"/>
          </a:p>
        </p:txBody>
      </p:sp>
      <p:sp>
        <p:nvSpPr>
          <p:cNvPr id="4" name="Slide Number Placeholder 3">
            <a:extLst>
              <a:ext uri="{FF2B5EF4-FFF2-40B4-BE49-F238E27FC236}">
                <a16:creationId xmlns:a16="http://schemas.microsoft.com/office/drawing/2014/main" id="{129849A6-3DD5-AB4C-8709-F6AB6EEFF6D8}"/>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5" name="Text Placeholder 4">
            <a:extLst>
              <a:ext uri="{FF2B5EF4-FFF2-40B4-BE49-F238E27FC236}">
                <a16:creationId xmlns:a16="http://schemas.microsoft.com/office/drawing/2014/main" id="{CE031D54-6497-3349-9F41-364E850A35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645068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19B9-E5AB-8D4C-90DB-14407A93FC31}"/>
              </a:ext>
            </a:extLst>
          </p:cNvPr>
          <p:cNvSpPr>
            <a:spLocks noGrp="1"/>
          </p:cNvSpPr>
          <p:nvPr>
            <p:ph type="title"/>
          </p:nvPr>
        </p:nvSpPr>
        <p:spPr/>
        <p:txBody>
          <a:bodyPr/>
          <a:lstStyle/>
          <a:p>
            <a:r>
              <a:rPr lang="en-US" dirty="0"/>
              <a:t>JSON details</a:t>
            </a:r>
          </a:p>
        </p:txBody>
      </p:sp>
      <p:sp>
        <p:nvSpPr>
          <p:cNvPr id="3" name="Text Placeholder 2">
            <a:extLst>
              <a:ext uri="{FF2B5EF4-FFF2-40B4-BE49-F238E27FC236}">
                <a16:creationId xmlns:a16="http://schemas.microsoft.com/office/drawing/2014/main" id="{E794D363-8A43-3A46-91A9-9D8A3C13DF86}"/>
              </a:ext>
            </a:extLst>
          </p:cNvPr>
          <p:cNvSpPr>
            <a:spLocks noGrp="1"/>
          </p:cNvSpPr>
          <p:nvPr>
            <p:ph type="body" idx="1"/>
          </p:nvPr>
        </p:nvSpPr>
        <p:spPr/>
        <p:txBody>
          <a:bodyPr/>
          <a:lstStyle/>
          <a:p>
            <a:r>
              <a:rPr lang="en-US" dirty="0"/>
              <a:t>An “object” is an unordered set of </a:t>
            </a:r>
            <a:r>
              <a:rPr lang="en-US" dirty="0" err="1"/>
              <a:t>name:value</a:t>
            </a:r>
            <a:r>
              <a:rPr lang="en-US" dirty="0"/>
              <a:t> pairs (called “members”) separated by commas and surrounded by curly braces</a:t>
            </a:r>
          </a:p>
          <a:p>
            <a:pPr lvl="1"/>
            <a:r>
              <a:rPr lang="en-US" dirty="0">
                <a:latin typeface="Courier New" panose="02070309020205020404" pitchFamily="49" charset="0"/>
                <a:cs typeface="Courier New" panose="02070309020205020404" pitchFamily="49" charset="0"/>
              </a:rPr>
              <a:t>{ Name1:Value1, Name2:Value1,… }</a:t>
            </a:r>
            <a:r>
              <a:rPr lang="en-US" dirty="0"/>
              <a:t> </a:t>
            </a:r>
          </a:p>
          <a:p>
            <a:r>
              <a:rPr lang="en-US" dirty="0"/>
              <a:t>An “array” is a set of “elements” surrounded by square brackets</a:t>
            </a:r>
          </a:p>
          <a:p>
            <a:pPr lvl="1"/>
            <a:r>
              <a:rPr lang="en-US" dirty="0">
                <a:latin typeface="Courier New" panose="02070309020205020404" pitchFamily="49" charset="0"/>
                <a:cs typeface="Courier New" panose="02070309020205020404" pitchFamily="49" charset="0"/>
              </a:rPr>
              <a:t>[ element1, element2,… ] </a:t>
            </a:r>
          </a:p>
          <a:p>
            <a:r>
              <a:rPr lang="en-US" dirty="0"/>
              <a:t>Elements are strings, numbers, true, false, null, object, array</a:t>
            </a:r>
          </a:p>
          <a:p>
            <a:r>
              <a:rPr lang="en-US" dirty="0"/>
              <a:t>Strings are made of:</a:t>
            </a:r>
          </a:p>
          <a:p>
            <a:pPr lvl="1"/>
            <a:r>
              <a:rPr lang="en-US" dirty="0"/>
              <a:t>Unicode chars (\</a:t>
            </a:r>
            <a:r>
              <a:rPr lang="en-US" dirty="0" err="1"/>
              <a:t>uhhhh</a:t>
            </a:r>
            <a:r>
              <a:rPr lang="en-US" dirty="0"/>
              <a:t>)</a:t>
            </a:r>
          </a:p>
          <a:p>
            <a:pPr lvl="1"/>
            <a:r>
              <a:rPr lang="en-US" dirty="0"/>
              <a:t>\,\\,/,\b,\f,\n,\r,\t</a:t>
            </a:r>
          </a:p>
          <a:p>
            <a:r>
              <a:rPr lang="en-US" dirty="0"/>
              <a:t>Numbers are signed integer, decimal, or exponent (“e”) flavors only</a:t>
            </a:r>
          </a:p>
          <a:p>
            <a:r>
              <a:rPr lang="en-US" dirty="0"/>
              <a:t>Whitespace is fine</a:t>
            </a:r>
          </a:p>
        </p:txBody>
      </p:sp>
      <p:sp>
        <p:nvSpPr>
          <p:cNvPr id="4" name="Slide Number Placeholder 3">
            <a:extLst>
              <a:ext uri="{FF2B5EF4-FFF2-40B4-BE49-F238E27FC236}">
                <a16:creationId xmlns:a16="http://schemas.microsoft.com/office/drawing/2014/main" id="{1858E69C-E035-7549-A46C-85AE33D8A214}"/>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5" name="Text Placeholder 4">
            <a:extLst>
              <a:ext uri="{FF2B5EF4-FFF2-40B4-BE49-F238E27FC236}">
                <a16:creationId xmlns:a16="http://schemas.microsoft.com/office/drawing/2014/main" id="{D3EE5CB1-D562-064A-A0E6-D9A153BC6D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554645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2602-217B-4C4D-8640-209505131719}"/>
              </a:ext>
            </a:extLst>
          </p:cNvPr>
          <p:cNvSpPr>
            <a:spLocks noGrp="1"/>
          </p:cNvSpPr>
          <p:nvPr>
            <p:ph type="title"/>
          </p:nvPr>
        </p:nvSpPr>
        <p:spPr/>
        <p:txBody>
          <a:bodyPr/>
          <a:lstStyle/>
          <a:p>
            <a:r>
              <a:rPr lang="en-US" dirty="0"/>
              <a:t>Python JSON</a:t>
            </a:r>
          </a:p>
        </p:txBody>
      </p:sp>
      <p:sp>
        <p:nvSpPr>
          <p:cNvPr id="3" name="Text Placeholder 2">
            <a:extLst>
              <a:ext uri="{FF2B5EF4-FFF2-40B4-BE49-F238E27FC236}">
                <a16:creationId xmlns:a16="http://schemas.microsoft.com/office/drawing/2014/main" id="{83F7F0C7-C564-A14B-9B69-6EF94ACB6B20}"/>
              </a:ext>
            </a:extLst>
          </p:cNvPr>
          <p:cNvSpPr>
            <a:spLocks noGrp="1"/>
          </p:cNvSpPr>
          <p:nvPr>
            <p:ph type="body" idx="1"/>
          </p:nvPr>
        </p:nvSpPr>
        <p:spPr/>
        <p:txBody>
          <a:bodyPr/>
          <a:lstStyle/>
          <a:p>
            <a:r>
              <a:rPr lang="en-US" dirty="0"/>
              <a:t>Built in module named </a:t>
            </a:r>
            <a:r>
              <a:rPr lang="en-US" dirty="0" err="1">
                <a:latin typeface="Courier New" panose="02070309020205020404" pitchFamily="49" charset="0"/>
                <a:cs typeface="Courier New" panose="02070309020205020404" pitchFamily="49" charset="0"/>
              </a:rPr>
              <a:t>json</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JSON is not a framed protocol</a:t>
            </a:r>
          </a:p>
          <a:p>
            <a:pPr lvl="1"/>
            <a:r>
              <a:rPr lang="en-US" dirty="0">
                <a:cs typeface="Courier New" panose="02070309020205020404" pitchFamily="49" charset="0"/>
              </a:rPr>
              <a:t>c</a:t>
            </a:r>
            <a:r>
              <a:rPr lang="en-US" dirty="0"/>
              <a:t>an’t append multiple JSON objects to same file</a:t>
            </a:r>
            <a:endParaRPr lang="en-US" dirty="0">
              <a:cs typeface="Courier New" panose="02070309020205020404" pitchFamily="49" charset="0"/>
            </a:endParaRPr>
          </a:p>
          <a:p>
            <a:endParaRPr lang="en-US" dirty="0"/>
          </a:p>
        </p:txBody>
      </p:sp>
      <p:sp>
        <p:nvSpPr>
          <p:cNvPr id="4" name="Slide Number Placeholder 3">
            <a:extLst>
              <a:ext uri="{FF2B5EF4-FFF2-40B4-BE49-F238E27FC236}">
                <a16:creationId xmlns:a16="http://schemas.microsoft.com/office/drawing/2014/main" id="{BCE47D04-986B-C34D-B29B-D17CF7D959D6}"/>
              </a:ext>
            </a:extLst>
          </p:cNvPr>
          <p:cNvSpPr>
            <a:spLocks noGrp="1"/>
          </p:cNvSpPr>
          <p:nvPr>
            <p:ph type="sldNum" sz="quarter" idx="2"/>
          </p:nvPr>
        </p:nvSpPr>
        <p:spPr/>
        <p:txBody>
          <a:bodyPr/>
          <a:lstStyle/>
          <a:p>
            <a:fld id="{86CB4B4D-7CA3-9044-876B-883B54F8677D}" type="slidenum">
              <a:rPr lang="en-US" smtClean="0"/>
              <a:t>84</a:t>
            </a:fld>
            <a:endParaRPr lang="en-US"/>
          </a:p>
        </p:txBody>
      </p:sp>
      <p:sp>
        <p:nvSpPr>
          <p:cNvPr id="5" name="Text Placeholder 4">
            <a:extLst>
              <a:ext uri="{FF2B5EF4-FFF2-40B4-BE49-F238E27FC236}">
                <a16:creationId xmlns:a16="http://schemas.microsoft.com/office/drawing/2014/main" id="{297BE5C4-2F75-6449-A102-4F5C6517359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E0666B7-319E-3942-90A0-AD143D37B293}"/>
              </a:ext>
            </a:extLst>
          </p:cNvPr>
          <p:cNvPicPr>
            <a:picLocks noChangeAspect="1"/>
          </p:cNvPicPr>
          <p:nvPr/>
        </p:nvPicPr>
        <p:blipFill>
          <a:blip r:embed="rId2"/>
          <a:stretch>
            <a:fillRect/>
          </a:stretch>
        </p:blipFill>
        <p:spPr>
          <a:xfrm>
            <a:off x="13359219" y="2602614"/>
            <a:ext cx="8241203" cy="3002959"/>
          </a:xfrm>
          <a:prstGeom prst="rect">
            <a:avLst/>
          </a:prstGeom>
        </p:spPr>
      </p:pic>
      <p:pic>
        <p:nvPicPr>
          <p:cNvPr id="7" name="Picture 6">
            <a:extLst>
              <a:ext uri="{FF2B5EF4-FFF2-40B4-BE49-F238E27FC236}">
                <a16:creationId xmlns:a16="http://schemas.microsoft.com/office/drawing/2014/main" id="{4EF5975B-CD40-FD45-9CF0-F0CDD0B809DE}"/>
              </a:ext>
            </a:extLst>
          </p:cNvPr>
          <p:cNvPicPr>
            <a:picLocks noChangeAspect="1"/>
          </p:cNvPicPr>
          <p:nvPr/>
        </p:nvPicPr>
        <p:blipFill>
          <a:blip r:embed="rId3"/>
          <a:stretch>
            <a:fillRect/>
          </a:stretch>
        </p:blipFill>
        <p:spPr>
          <a:xfrm>
            <a:off x="13359218" y="7665779"/>
            <a:ext cx="8112469" cy="3002958"/>
          </a:xfrm>
          <a:prstGeom prst="rect">
            <a:avLst/>
          </a:prstGeom>
        </p:spPr>
      </p:pic>
      <p:sp>
        <p:nvSpPr>
          <p:cNvPr id="8" name="TextBox 7">
            <a:extLst>
              <a:ext uri="{FF2B5EF4-FFF2-40B4-BE49-F238E27FC236}">
                <a16:creationId xmlns:a16="http://schemas.microsoft.com/office/drawing/2014/main" id="{CA0FECF9-ECC6-5743-8701-C835BCBE34A0}"/>
              </a:ext>
            </a:extLst>
          </p:cNvPr>
          <p:cNvSpPr txBox="1"/>
          <p:nvPr/>
        </p:nvSpPr>
        <p:spPr>
          <a:xfrm>
            <a:off x="13354492" y="5613992"/>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Python to JSON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E71AC83E-98E6-9B4A-8C98-17C197C24EFC}"/>
              </a:ext>
            </a:extLst>
          </p:cNvPr>
          <p:cNvSpPr txBox="1"/>
          <p:nvPr/>
        </p:nvSpPr>
        <p:spPr>
          <a:xfrm>
            <a:off x="13333227" y="10658589"/>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JSON to Python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44176663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853F-1F51-6A41-A94F-13683B8C6D9F}"/>
              </a:ext>
            </a:extLst>
          </p:cNvPr>
          <p:cNvSpPr>
            <a:spLocks noGrp="1"/>
          </p:cNvSpPr>
          <p:nvPr>
            <p:ph type="title"/>
          </p:nvPr>
        </p:nvSpPr>
        <p:spPr/>
        <p:txBody>
          <a:bodyPr/>
          <a:lstStyle/>
          <a:p>
            <a:r>
              <a:rPr lang="en-US" dirty="0"/>
              <a:t>JSON Module Caveats</a:t>
            </a:r>
          </a:p>
        </p:txBody>
      </p:sp>
      <p:sp>
        <p:nvSpPr>
          <p:cNvPr id="3" name="Text Placeholder 2">
            <a:extLst>
              <a:ext uri="{FF2B5EF4-FFF2-40B4-BE49-F238E27FC236}">
                <a16:creationId xmlns:a16="http://schemas.microsoft.com/office/drawing/2014/main" id="{10EC64E3-7C94-BD4D-B53E-5E1EF1E764DE}"/>
              </a:ext>
            </a:extLst>
          </p:cNvPr>
          <p:cNvSpPr>
            <a:spLocks noGrp="1"/>
          </p:cNvSpPr>
          <p:nvPr>
            <p:ph type="body" idx="1"/>
          </p:nvPr>
        </p:nvSpPr>
        <p:spPr/>
        <p:txBody>
          <a:bodyPr/>
          <a:lstStyle/>
          <a:p>
            <a:r>
              <a:rPr lang="en-US" dirty="0"/>
              <a:t>JSON keys in key/value pairs are always strings. Unlike Python.</a:t>
            </a:r>
          </a:p>
          <a:p>
            <a:r>
              <a:rPr lang="en-US" dirty="0"/>
              <a:t>Default </a:t>
            </a:r>
            <a:r>
              <a:rPr lang="en-US" dirty="0" err="1"/>
              <a:t>json</a:t>
            </a:r>
            <a:r>
              <a:rPr lang="en-US" dirty="0"/>
              <a:t> module encoder only encodes “ASCII-compatible” strings. Use </a:t>
            </a:r>
            <a:r>
              <a:rPr lang="en-US" dirty="0">
                <a:latin typeface="Courier New" panose="02070309020205020404" pitchFamily="49" charset="0"/>
                <a:cs typeface="Courier New" panose="02070309020205020404" pitchFamily="49" charset="0"/>
              </a:rPr>
              <a:t>u</a:t>
            </a:r>
            <a:r>
              <a:rPr lang="en-US" dirty="0"/>
              <a:t> for other encodings</a:t>
            </a:r>
          </a:p>
          <a:p>
            <a:r>
              <a:rPr lang="en-US" dirty="0"/>
              <a:t>Same name in </a:t>
            </a:r>
            <a:r>
              <a:rPr lang="en-US" dirty="0" err="1"/>
              <a:t>name:value</a:t>
            </a:r>
            <a:r>
              <a:rPr lang="en-US" dirty="0"/>
              <a:t> pairs uses the last one</a:t>
            </a:r>
          </a:p>
          <a:p>
            <a:r>
              <a:rPr lang="en-US" dirty="0"/>
              <a:t>Out of range floats are handled correctly (nan, </a:t>
            </a:r>
            <a:r>
              <a:rPr lang="en-US" dirty="0" err="1"/>
              <a:t>inf</a:t>
            </a:r>
            <a:r>
              <a:rPr lang="en-US" dirty="0"/>
              <a:t>, -</a:t>
            </a:r>
            <a:r>
              <a:rPr lang="en-US" dirty="0" err="1"/>
              <a:t>inf</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7A6833F2-0D5E-BB4A-9639-1B48EE5F75A9}"/>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5" name="Text Placeholder 4">
            <a:extLst>
              <a:ext uri="{FF2B5EF4-FFF2-40B4-BE49-F238E27FC236}">
                <a16:creationId xmlns:a16="http://schemas.microsoft.com/office/drawing/2014/main" id="{6848A636-CEE2-9445-96AF-930401DBA54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219873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44BE-6E33-8E43-8E53-EE84D4A16BDB}"/>
              </a:ext>
            </a:extLst>
          </p:cNvPr>
          <p:cNvSpPr>
            <a:spLocks noGrp="1"/>
          </p:cNvSpPr>
          <p:nvPr>
            <p:ph type="title"/>
          </p:nvPr>
        </p:nvSpPr>
        <p:spPr/>
        <p:txBody>
          <a:bodyPr/>
          <a:lstStyle/>
          <a:p>
            <a:r>
              <a:rPr lang="en-US" dirty="0"/>
              <a:t>Python to JSON Translations</a:t>
            </a:r>
          </a:p>
        </p:txBody>
      </p:sp>
      <p:sp>
        <p:nvSpPr>
          <p:cNvPr id="3" name="Text Placeholder 2">
            <a:extLst>
              <a:ext uri="{FF2B5EF4-FFF2-40B4-BE49-F238E27FC236}">
                <a16:creationId xmlns:a16="http://schemas.microsoft.com/office/drawing/2014/main" id="{B17C743C-E3DA-B446-B23E-D95EB7834D27}"/>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-&gt; object</a:t>
            </a:r>
          </a:p>
          <a:p>
            <a:pPr marL="406390" lvl="1" indent="0">
              <a:buNone/>
            </a:pPr>
            <a:r>
              <a:rPr lang="en-US" dirty="0">
                <a:latin typeface="Courier New" panose="02070309020205020404" pitchFamily="49" charset="0"/>
                <a:cs typeface="Courier New" panose="02070309020205020404" pitchFamily="49" charset="0"/>
              </a:rPr>
              <a:t>list, tuple -&gt; array</a:t>
            </a:r>
          </a:p>
          <a:p>
            <a:pPr marL="406390" lvl="1" indent="0">
              <a:buNone/>
            </a:pPr>
            <a:r>
              <a:rPr lang="en-US" dirty="0" err="1">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unicode</a:t>
            </a:r>
            <a:r>
              <a:rPr lang="en-US" dirty="0">
                <a:latin typeface="Courier New" panose="02070309020205020404" pitchFamily="49" charset="0"/>
                <a:cs typeface="Courier New" panose="02070309020205020404" pitchFamily="49" charset="0"/>
              </a:rPr>
              <a:t> -&gt; string</a:t>
            </a:r>
          </a:p>
          <a:p>
            <a:pPr marL="406390" lvl="1" indent="0">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float -&gt; number</a:t>
            </a:r>
          </a:p>
          <a:p>
            <a:pPr marL="406390" lvl="1" indent="0">
              <a:buNone/>
            </a:pPr>
            <a:r>
              <a:rPr lang="en-US" dirty="0">
                <a:latin typeface="Courier New" panose="02070309020205020404" pitchFamily="49" charset="0"/>
                <a:cs typeface="Courier New" panose="02070309020205020404" pitchFamily="49" charset="0"/>
              </a:rPr>
              <a:t>True, False -&gt; true, false</a:t>
            </a:r>
          </a:p>
          <a:p>
            <a:pPr marL="406390" lvl="1" indent="0">
              <a:buNone/>
            </a:pPr>
            <a:r>
              <a:rPr lang="en-US" dirty="0">
                <a:latin typeface="Courier New" panose="02070309020205020404" pitchFamily="49" charset="0"/>
                <a:cs typeface="Courier New" panose="02070309020205020404" pitchFamily="49" charset="0"/>
              </a:rPr>
              <a:t>None -&gt; null</a:t>
            </a:r>
          </a:p>
        </p:txBody>
      </p:sp>
      <p:sp>
        <p:nvSpPr>
          <p:cNvPr id="4" name="Slide Number Placeholder 3">
            <a:extLst>
              <a:ext uri="{FF2B5EF4-FFF2-40B4-BE49-F238E27FC236}">
                <a16:creationId xmlns:a16="http://schemas.microsoft.com/office/drawing/2014/main" id="{37BA8302-FE0A-7549-9B1A-36B938B6B73F}"/>
              </a:ext>
            </a:extLst>
          </p:cNvPr>
          <p:cNvSpPr>
            <a:spLocks noGrp="1"/>
          </p:cNvSpPr>
          <p:nvPr>
            <p:ph type="sldNum" sz="quarter" idx="2"/>
          </p:nvPr>
        </p:nvSpPr>
        <p:spPr/>
        <p:txBody>
          <a:bodyPr/>
          <a:lstStyle/>
          <a:p>
            <a:fld id="{86CB4B4D-7CA3-9044-876B-883B54F8677D}" type="slidenum">
              <a:rPr lang="en-US" smtClean="0"/>
              <a:t>86</a:t>
            </a:fld>
            <a:endParaRPr lang="en-US"/>
          </a:p>
        </p:txBody>
      </p:sp>
      <p:sp>
        <p:nvSpPr>
          <p:cNvPr id="5" name="Text Placeholder 4">
            <a:extLst>
              <a:ext uri="{FF2B5EF4-FFF2-40B4-BE49-F238E27FC236}">
                <a16:creationId xmlns:a16="http://schemas.microsoft.com/office/drawing/2014/main" id="{9C8898FA-C911-894D-8978-55E00E678CF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336351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7627-8599-FB48-A855-1128E3C2617F}"/>
              </a:ext>
            </a:extLst>
          </p:cNvPr>
          <p:cNvSpPr>
            <a:spLocks noGrp="1"/>
          </p:cNvSpPr>
          <p:nvPr>
            <p:ph type="title"/>
          </p:nvPr>
        </p:nvSpPr>
        <p:spPr/>
        <p:txBody>
          <a:bodyPr/>
          <a:lstStyle/>
          <a:p>
            <a:r>
              <a:rPr lang="en-US" dirty="0"/>
              <a:t>JSON Performance</a:t>
            </a:r>
          </a:p>
        </p:txBody>
      </p:sp>
      <p:sp>
        <p:nvSpPr>
          <p:cNvPr id="3" name="Text Placeholder 2">
            <a:extLst>
              <a:ext uri="{FF2B5EF4-FFF2-40B4-BE49-F238E27FC236}">
                <a16:creationId xmlns:a16="http://schemas.microsoft.com/office/drawing/2014/main" id="{763D5D32-4E82-A44A-8F21-1AE20290CBC5}"/>
              </a:ext>
            </a:extLst>
          </p:cNvPr>
          <p:cNvSpPr>
            <a:spLocks noGrp="1"/>
          </p:cNvSpPr>
          <p:nvPr>
            <p:ph type="body" idx="1"/>
          </p:nvPr>
        </p:nvSpPr>
        <p:spPr/>
        <p:txBody>
          <a:bodyPr/>
          <a:lstStyle/>
          <a:p>
            <a:r>
              <a:rPr lang="en-US" dirty="0"/>
              <a:t>The </a:t>
            </a:r>
            <a:r>
              <a:rPr lang="en-US" dirty="0" err="1"/>
              <a:t>builtin</a:t>
            </a:r>
            <a:r>
              <a:rPr lang="en-US" dirty="0"/>
              <a:t> </a:t>
            </a:r>
            <a:r>
              <a:rPr lang="en-US" dirty="0" err="1"/>
              <a:t>json</a:t>
            </a:r>
            <a:r>
              <a:rPr lang="en-US" dirty="0"/>
              <a:t> module can be slow</a:t>
            </a:r>
          </a:p>
          <a:p>
            <a:r>
              <a:rPr lang="en-US" dirty="0"/>
              <a:t>Other </a:t>
            </a:r>
            <a:r>
              <a:rPr lang="en-US" dirty="0" err="1"/>
              <a:t>pypi</a:t>
            </a:r>
            <a:r>
              <a:rPr lang="en-US" dirty="0"/>
              <a:t> packages have C extensions to speed them up </a:t>
            </a:r>
          </a:p>
          <a:p>
            <a:pPr lvl="1"/>
            <a:r>
              <a:rPr lang="en-US" dirty="0" err="1"/>
              <a:t>simplejson</a:t>
            </a:r>
            <a:r>
              <a:rPr lang="en-US" dirty="0"/>
              <a:t>, </a:t>
            </a:r>
            <a:r>
              <a:rPr lang="en-US" dirty="0" err="1"/>
              <a:t>yajl</a:t>
            </a:r>
            <a:r>
              <a:rPr lang="en-US" dirty="0"/>
              <a:t>, python-</a:t>
            </a:r>
            <a:r>
              <a:rPr lang="en-US" dirty="0" err="1"/>
              <a:t>cjson</a:t>
            </a:r>
            <a:r>
              <a:rPr lang="en-US" dirty="0"/>
              <a:t>, </a:t>
            </a:r>
            <a:r>
              <a:rPr lang="en-US" dirty="0" err="1"/>
              <a:t>UltraJSON</a:t>
            </a:r>
            <a:endParaRPr lang="en-US" dirty="0"/>
          </a:p>
          <a:p>
            <a:r>
              <a:rPr lang="en-US" dirty="0"/>
              <a:t>Opinion: </a:t>
            </a:r>
          </a:p>
          <a:p>
            <a:pPr lvl="1"/>
            <a:r>
              <a:rPr lang="en-US" dirty="0"/>
              <a:t>Don't load/save huge </a:t>
            </a:r>
            <a:r>
              <a:rPr lang="en-US" dirty="0" err="1"/>
              <a:t>json</a:t>
            </a:r>
            <a:r>
              <a:rPr lang="en-US" dirty="0"/>
              <a:t> objects</a:t>
            </a:r>
          </a:p>
          <a:p>
            <a:pPr lvl="1"/>
            <a:r>
              <a:rPr lang="en-US" dirty="0"/>
              <a:t>profile your app to make sure it is the </a:t>
            </a:r>
            <a:r>
              <a:rPr lang="en-US" dirty="0" err="1"/>
              <a:t>json</a:t>
            </a:r>
            <a:r>
              <a:rPr lang="en-US" dirty="0"/>
              <a:t> encode/decode</a:t>
            </a:r>
          </a:p>
          <a:p>
            <a:endParaRPr lang="en-US" dirty="0"/>
          </a:p>
        </p:txBody>
      </p:sp>
      <p:sp>
        <p:nvSpPr>
          <p:cNvPr id="4" name="Slide Number Placeholder 3">
            <a:extLst>
              <a:ext uri="{FF2B5EF4-FFF2-40B4-BE49-F238E27FC236}">
                <a16:creationId xmlns:a16="http://schemas.microsoft.com/office/drawing/2014/main" id="{3587DCFB-8D99-164B-ADB8-D7E1AD352757}"/>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5" name="Text Placeholder 4">
            <a:extLst>
              <a:ext uri="{FF2B5EF4-FFF2-40B4-BE49-F238E27FC236}">
                <a16:creationId xmlns:a16="http://schemas.microsoft.com/office/drawing/2014/main" id="{DE94AFF8-87B3-0241-93C4-4B9A075F73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003938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JSON</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lab_json.py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36565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0265-90E7-3F4F-AC6D-0F026A4CCEF7}"/>
              </a:ext>
            </a:extLst>
          </p:cNvPr>
          <p:cNvSpPr>
            <a:spLocks noGrp="1"/>
          </p:cNvSpPr>
          <p:nvPr>
            <p:ph type="title"/>
          </p:nvPr>
        </p:nvSpPr>
        <p:spPr/>
        <p:txBody>
          <a:bodyPr/>
          <a:lstStyle/>
          <a:p>
            <a:r>
              <a:rPr lang="en-US" dirty="0"/>
              <a:t>YAML vs. JSON</a:t>
            </a:r>
          </a:p>
        </p:txBody>
      </p:sp>
      <p:sp>
        <p:nvSpPr>
          <p:cNvPr id="3" name="Text Placeholder 2">
            <a:extLst>
              <a:ext uri="{FF2B5EF4-FFF2-40B4-BE49-F238E27FC236}">
                <a16:creationId xmlns:a16="http://schemas.microsoft.com/office/drawing/2014/main" id="{5F646B0D-8AA1-1344-82B5-9BC75C5C0BAB}"/>
              </a:ext>
            </a:extLst>
          </p:cNvPr>
          <p:cNvSpPr>
            <a:spLocks noGrp="1"/>
          </p:cNvSpPr>
          <p:nvPr>
            <p:ph type="body" idx="1"/>
          </p:nvPr>
        </p:nvSpPr>
        <p:spPr/>
        <p:txBody>
          <a:bodyPr/>
          <a:lstStyle/>
          <a:p>
            <a:r>
              <a:rPr lang="en-US" dirty="0"/>
              <a:t>JSON is trivial to generate and parse</a:t>
            </a:r>
          </a:p>
          <a:p>
            <a:pPr lvl="1"/>
            <a:r>
              <a:rPr lang="en-US" dirty="0"/>
              <a:t>at the cost of reduced human readability</a:t>
            </a:r>
          </a:p>
          <a:p>
            <a:r>
              <a:rPr lang="en-US" dirty="0"/>
              <a:t>JSON uses lowest common denominator information model</a:t>
            </a:r>
          </a:p>
          <a:p>
            <a:pPr lvl="1"/>
            <a:r>
              <a:rPr lang="en-US" dirty="0"/>
              <a:t>any JSON data can be easily processed by every modern programming environment</a:t>
            </a:r>
          </a:p>
          <a:p>
            <a:r>
              <a:rPr lang="en-US" dirty="0"/>
              <a:t>YAML designed for human readability and support for serializing arbitrary native data structures.</a:t>
            </a:r>
          </a:p>
          <a:p>
            <a:r>
              <a:rPr lang="en-US" dirty="0"/>
              <a:t>YAML allows for extremely readable files</a:t>
            </a:r>
          </a:p>
          <a:p>
            <a:pPr lvl="1"/>
            <a:r>
              <a:rPr lang="en-US" dirty="0"/>
              <a:t>more complex to generate and parse</a:t>
            </a:r>
          </a:p>
          <a:p>
            <a:r>
              <a:rPr lang="en-US" dirty="0"/>
              <a:t>Uses more than the lowest common denominator data types</a:t>
            </a:r>
          </a:p>
          <a:p>
            <a:pPr lvl="1"/>
            <a:r>
              <a:rPr lang="en-US" dirty="0"/>
              <a:t>requires more complex processing when crossing between different programming environments.</a:t>
            </a:r>
          </a:p>
          <a:p>
            <a:endParaRPr lang="en-US" dirty="0"/>
          </a:p>
        </p:txBody>
      </p:sp>
      <p:sp>
        <p:nvSpPr>
          <p:cNvPr id="4" name="Slide Number Placeholder 3">
            <a:extLst>
              <a:ext uri="{FF2B5EF4-FFF2-40B4-BE49-F238E27FC236}">
                <a16:creationId xmlns:a16="http://schemas.microsoft.com/office/drawing/2014/main" id="{A3E40DEC-7F0D-EC44-A389-C8FB98C8BE70}"/>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5" name="Text Placeholder 4">
            <a:extLst>
              <a:ext uri="{FF2B5EF4-FFF2-40B4-BE49-F238E27FC236}">
                <a16:creationId xmlns:a16="http://schemas.microsoft.com/office/drawing/2014/main" id="{3BB429C2-153F-EA46-92CB-2102703B3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18109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1F9C-552E-1E4A-B487-E8FC9D75A968}"/>
              </a:ext>
            </a:extLst>
          </p:cNvPr>
          <p:cNvSpPr>
            <a:spLocks noGrp="1"/>
          </p:cNvSpPr>
          <p:nvPr>
            <p:ph type="title"/>
          </p:nvPr>
        </p:nvSpPr>
        <p:spPr/>
        <p:txBody>
          <a:bodyPr/>
          <a:lstStyle/>
          <a:p>
            <a:r>
              <a:rPr lang="en-US" dirty="0"/>
              <a:t>Pickle and Shelve</a:t>
            </a:r>
          </a:p>
        </p:txBody>
      </p:sp>
      <p:sp>
        <p:nvSpPr>
          <p:cNvPr id="3" name="Text Placeholder 2">
            <a:extLst>
              <a:ext uri="{FF2B5EF4-FFF2-40B4-BE49-F238E27FC236}">
                <a16:creationId xmlns:a16="http://schemas.microsoft.com/office/drawing/2014/main" id="{BA2C6758-30E9-8D42-9FE8-5BC95C988E68}"/>
              </a:ext>
            </a:extLst>
          </p:cNvPr>
          <p:cNvSpPr>
            <a:spLocks noGrp="1"/>
          </p:cNvSpPr>
          <p:nvPr>
            <p:ph type="body" idx="1"/>
          </p:nvPr>
        </p:nvSpPr>
        <p:spPr/>
        <p:txBody>
          <a:bodyPr/>
          <a:lstStyle/>
          <a:p>
            <a:r>
              <a:rPr lang="en-US" dirty="0"/>
              <a:t>The pickle module does a similar job to JSON, but is Python only</a:t>
            </a:r>
          </a:p>
          <a:p>
            <a:pPr lvl="1"/>
            <a:r>
              <a:rPr lang="en-US" dirty="0"/>
              <a:t>Not good for machine data interchange</a:t>
            </a:r>
          </a:p>
          <a:p>
            <a:pPr lvl="1"/>
            <a:r>
              <a:rPr lang="en-US" dirty="0"/>
              <a:t>Allows multiple pickled objects to be dumped to the same file</a:t>
            </a:r>
          </a:p>
          <a:p>
            <a:pPr lvl="2"/>
            <a:r>
              <a:rPr lang="en-US" dirty="0"/>
              <a:t>must be unloaded in same order</a:t>
            </a:r>
          </a:p>
          <a:p>
            <a:r>
              <a:rPr lang="en-US" dirty="0"/>
              <a:t>The shelve module essentially provided a persistent </a:t>
            </a:r>
            <a:r>
              <a:rPr lang="en-US" dirty="0" err="1">
                <a:latin typeface="Courier New" panose="02070309020205020404" pitchFamily="49" charset="0"/>
                <a:cs typeface="Courier New" panose="02070309020205020404" pitchFamily="49" charset="0"/>
              </a:rPr>
              <a:t>dict</a:t>
            </a:r>
            <a:r>
              <a:rPr lang="en-US" dirty="0"/>
              <a:t> for pickled objects in a database</a:t>
            </a:r>
          </a:p>
          <a:p>
            <a:pPr lvl="1"/>
            <a:r>
              <a:rPr lang="en-US" dirty="0"/>
              <a:t>Like a database where the values are pickled objects</a:t>
            </a:r>
          </a:p>
          <a:p>
            <a:pPr lvl="1"/>
            <a:r>
              <a:rPr lang="en-US" dirty="0"/>
              <a:t>Keys are strings</a:t>
            </a:r>
          </a:p>
          <a:p>
            <a:r>
              <a:rPr lang="en-US" dirty="0"/>
              <a:t>Opinion: Only use these for interchange within your own app</a:t>
            </a:r>
          </a:p>
          <a:p>
            <a:endParaRPr lang="en-US" dirty="0"/>
          </a:p>
        </p:txBody>
      </p:sp>
      <p:sp>
        <p:nvSpPr>
          <p:cNvPr id="4" name="Slide Number Placeholder 3">
            <a:extLst>
              <a:ext uri="{FF2B5EF4-FFF2-40B4-BE49-F238E27FC236}">
                <a16:creationId xmlns:a16="http://schemas.microsoft.com/office/drawing/2014/main" id="{12CA06AF-2FC7-5C41-A9C2-CCA1D0DFBE0A}"/>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5" name="Text Placeholder 4">
            <a:extLst>
              <a:ext uri="{FF2B5EF4-FFF2-40B4-BE49-F238E27FC236}">
                <a16:creationId xmlns:a16="http://schemas.microsoft.com/office/drawing/2014/main" id="{8C22A977-4109-0642-82BC-6FA0D207389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2E34CDF-B650-BF41-8048-3ADE4E1078DE}"/>
              </a:ext>
            </a:extLst>
          </p:cNvPr>
          <p:cNvPicPr>
            <a:picLocks noChangeAspect="1"/>
          </p:cNvPicPr>
          <p:nvPr/>
        </p:nvPicPr>
        <p:blipFill>
          <a:blip r:embed="rId2"/>
          <a:stretch>
            <a:fillRect/>
          </a:stretch>
        </p:blipFill>
        <p:spPr>
          <a:xfrm>
            <a:off x="636103" y="8536240"/>
            <a:ext cx="8658225" cy="3221665"/>
          </a:xfrm>
          <a:prstGeom prst="rect">
            <a:avLst/>
          </a:prstGeom>
        </p:spPr>
      </p:pic>
      <p:pic>
        <p:nvPicPr>
          <p:cNvPr id="8" name="Picture 7">
            <a:extLst>
              <a:ext uri="{FF2B5EF4-FFF2-40B4-BE49-F238E27FC236}">
                <a16:creationId xmlns:a16="http://schemas.microsoft.com/office/drawing/2014/main" id="{8BF02F81-74EF-1A48-A332-D57220101DD6}"/>
              </a:ext>
            </a:extLst>
          </p:cNvPr>
          <p:cNvPicPr>
            <a:picLocks noChangeAspect="1"/>
          </p:cNvPicPr>
          <p:nvPr/>
        </p:nvPicPr>
        <p:blipFill>
          <a:blip r:embed="rId3"/>
          <a:stretch>
            <a:fillRect/>
          </a:stretch>
        </p:blipFill>
        <p:spPr>
          <a:xfrm>
            <a:off x="9877585" y="8536240"/>
            <a:ext cx="13917597" cy="2436554"/>
          </a:xfrm>
          <a:prstGeom prst="rect">
            <a:avLst/>
          </a:prstGeom>
        </p:spPr>
      </p:pic>
    </p:spTree>
    <p:extLst>
      <p:ext uri="{BB962C8B-B14F-4D97-AF65-F5344CB8AC3E}">
        <p14:creationId xmlns:p14="http://schemas.microsoft.com/office/powerpoint/2010/main" val="251419638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0711-BA1B-404B-94FA-131D5BD9F1B7}"/>
              </a:ext>
            </a:extLst>
          </p:cNvPr>
          <p:cNvSpPr>
            <a:spLocks noGrp="1"/>
          </p:cNvSpPr>
          <p:nvPr>
            <p:ph type="title"/>
          </p:nvPr>
        </p:nvSpPr>
        <p:spPr/>
        <p:txBody>
          <a:bodyPr/>
          <a:lstStyle/>
          <a:p>
            <a:r>
              <a:rPr lang="en-US" dirty="0"/>
              <a:t>Shelve Example</a:t>
            </a:r>
          </a:p>
        </p:txBody>
      </p:sp>
      <p:sp>
        <p:nvSpPr>
          <p:cNvPr id="4" name="Slide Number Placeholder 3">
            <a:extLst>
              <a:ext uri="{FF2B5EF4-FFF2-40B4-BE49-F238E27FC236}">
                <a16:creationId xmlns:a16="http://schemas.microsoft.com/office/drawing/2014/main" id="{BA5471CE-F82C-BA49-94C4-B2A88640D9E3}"/>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5" name="Text Placeholder 4">
            <a:extLst>
              <a:ext uri="{FF2B5EF4-FFF2-40B4-BE49-F238E27FC236}">
                <a16:creationId xmlns:a16="http://schemas.microsoft.com/office/drawing/2014/main" id="{1B53D878-B194-534D-B00C-43DD277BD94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36B74C4-2D98-DE43-8463-B2069D64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48" y="3132267"/>
            <a:ext cx="8821263" cy="8261705"/>
          </a:xfrm>
          <a:prstGeom prst="rect">
            <a:avLst/>
          </a:prstGeom>
        </p:spPr>
      </p:pic>
    </p:spTree>
    <p:extLst>
      <p:ext uri="{BB962C8B-B14F-4D97-AF65-F5344CB8AC3E}">
        <p14:creationId xmlns:p14="http://schemas.microsoft.com/office/powerpoint/2010/main" val="177497106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D79-AF69-9444-8B2A-6C40A1790E6C}"/>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4BF9DB41-ACCF-874A-96DE-44D40D781A5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6449018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86654" y="861884"/>
            <a:ext cx="7485254" cy="707886"/>
          </a:xfrm>
          <a:prstGeom prst="rect">
            <a:avLst/>
          </a:prstGeom>
        </p:spPr>
        <p:txBody>
          <a:bodyPr wrap="none">
            <a:spAutoFit/>
          </a:bodyPr>
          <a:lstStyle/>
          <a:p>
            <a:pPr algn="l" defTabSz="1828800" hangingPunct="1">
              <a:lnSpc>
                <a:spcPct val="100000"/>
              </a:lnSpc>
              <a:spcBef>
                <a:spcPts val="0"/>
              </a:spcBef>
            </a:pPr>
            <a:r>
              <a:rPr lang="en-US" sz="4000" kern="1200" err="1">
                <a:solidFill>
                  <a:srgbClr val="333333"/>
                </a:solidFill>
                <a:latin typeface="Arial"/>
              </a:rPr>
              <a:t>REpresentational</a:t>
            </a:r>
            <a:r>
              <a:rPr lang="en-US" sz="4000" kern="1200">
                <a:solidFill>
                  <a:srgbClr val="333333"/>
                </a:solidFill>
                <a:latin typeface="Arial"/>
              </a:rPr>
              <a:t> State Transfer</a:t>
            </a:r>
          </a:p>
        </p:txBody>
      </p:sp>
      <p:sp>
        <p:nvSpPr>
          <p:cNvPr id="9" name="Rectangle 8"/>
          <p:cNvSpPr/>
          <p:nvPr/>
        </p:nvSpPr>
        <p:spPr>
          <a:xfrm>
            <a:off x="3648637" y="1729321"/>
            <a:ext cx="14415282"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Resources are referred to by a uniform resource identifier (URI). </a:t>
            </a:r>
          </a:p>
        </p:txBody>
      </p:sp>
      <p:sp>
        <p:nvSpPr>
          <p:cNvPr id="10" name="Rectangle 9"/>
          <p:cNvSpPr/>
          <p:nvPr/>
        </p:nvSpPr>
        <p:spPr>
          <a:xfrm>
            <a:off x="3807109" y="2511864"/>
            <a:ext cx="17135766" cy="584775"/>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Courier"/>
              </a:rPr>
              <a:t>http</a:t>
            </a:r>
            <a:r>
              <a:rPr lang="en-US" sz="3200" kern="1200">
                <a:solidFill>
                  <a:srgbClr val="333333"/>
                </a:solidFill>
                <a:latin typeface="Courier"/>
              </a:rPr>
              <a:t>://</a:t>
            </a:r>
            <a:r>
              <a:rPr lang="en-US" sz="3200" kern="1200" err="1">
                <a:solidFill>
                  <a:srgbClr val="A632C8"/>
                </a:solidFill>
                <a:latin typeface="Courier"/>
              </a:rPr>
              <a:t>www.domain.com</a:t>
            </a:r>
            <a:r>
              <a:rPr lang="en-US" sz="3200" kern="1200">
                <a:solidFill>
                  <a:srgbClr val="333333"/>
                </a:solidFill>
                <a:latin typeface="Courier"/>
              </a:rPr>
              <a:t>/</a:t>
            </a:r>
            <a:r>
              <a:rPr lang="en-US" sz="3200" kern="1200">
                <a:solidFill>
                  <a:srgbClr val="008000"/>
                </a:solidFill>
                <a:latin typeface="Courier"/>
              </a:rPr>
              <a:t>name/of/</a:t>
            </a:r>
            <a:r>
              <a:rPr lang="en-US" sz="3200" kern="1200" err="1">
                <a:solidFill>
                  <a:srgbClr val="008000"/>
                </a:solidFill>
                <a:latin typeface="Courier"/>
              </a:rPr>
              <a:t>resource</a:t>
            </a:r>
            <a:r>
              <a:rPr lang="en-US" sz="3200" kern="1200" err="1">
                <a:solidFill>
                  <a:srgbClr val="333333"/>
                </a:solidFill>
                <a:latin typeface="Courier"/>
              </a:rPr>
              <a:t>?</a:t>
            </a:r>
            <a:r>
              <a:rPr lang="en-US" sz="3200" kern="1200" err="1">
                <a:solidFill>
                  <a:srgbClr val="FF0000"/>
                </a:solidFill>
                <a:latin typeface="Courier"/>
              </a:rPr>
              <a:t>limit</a:t>
            </a:r>
            <a:r>
              <a:rPr lang="en-US" sz="3200" kern="1200">
                <a:solidFill>
                  <a:srgbClr val="FF0000"/>
                </a:solidFill>
                <a:latin typeface="Courier"/>
              </a:rPr>
              <a:t>=10&amp;offset=0</a:t>
            </a:r>
          </a:p>
        </p:txBody>
      </p:sp>
      <p:sp>
        <p:nvSpPr>
          <p:cNvPr id="12" name="Rectangle 11"/>
          <p:cNvSpPr/>
          <p:nvPr/>
        </p:nvSpPr>
        <p:spPr>
          <a:xfrm>
            <a:off x="3559805" y="5575163"/>
            <a:ext cx="17294238" cy="2739211"/>
          </a:xfrm>
          <a:prstGeom prst="rect">
            <a:avLst/>
          </a:prstGeom>
        </p:spPr>
        <p:txBody>
          <a:bodyPr wrap="square">
            <a:spAutoFit/>
          </a:bodyPr>
          <a:lstStyle/>
          <a:p>
            <a:pPr algn="l" defTabSz="1828800" hangingPunct="1">
              <a:lnSpc>
                <a:spcPct val="100000"/>
              </a:lnSpc>
              <a:spcBef>
                <a:spcPts val="0"/>
              </a:spcBef>
            </a:pPr>
            <a:r>
              <a:rPr lang="en-US" sz="3200" kern="1200">
                <a:solidFill>
                  <a:srgbClr val="333333"/>
                </a:solidFill>
                <a:latin typeface="Arial"/>
              </a:rPr>
              <a:t>  </a:t>
            </a:r>
          </a:p>
          <a:p>
            <a:pPr algn="l" defTabSz="1828800" hangingPunct="1">
              <a:lnSpc>
                <a:spcPct val="100000"/>
              </a:lnSpc>
              <a:spcBef>
                <a:spcPts val="0"/>
              </a:spcBef>
            </a:pPr>
            <a:r>
              <a:rPr lang="en-US" sz="2800" kern="1200">
                <a:solidFill>
                  <a:srgbClr val="333333"/>
                </a:solidFill>
                <a:latin typeface="Arial"/>
              </a:rPr>
              <a:t>All operations are described by four simple verbs: </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POST		Create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GET		Read</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PUT		Update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DELETE 	Delete</a:t>
            </a:r>
          </a:p>
        </p:txBody>
      </p:sp>
      <p:sp>
        <p:nvSpPr>
          <p:cNvPr id="13" name="Rectangle 12"/>
          <p:cNvSpPr/>
          <p:nvPr/>
        </p:nvSpPr>
        <p:spPr>
          <a:xfrm>
            <a:off x="3559804" y="3477780"/>
            <a:ext cx="16573480" cy="2062103"/>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Arial"/>
              </a:rPr>
              <a:t>Scheme – Protocol (How do I talk to the server?)</a:t>
            </a:r>
          </a:p>
          <a:p>
            <a:pPr algn="l" defTabSz="1828800" hangingPunct="1">
              <a:lnSpc>
                <a:spcPct val="100000"/>
              </a:lnSpc>
              <a:spcBef>
                <a:spcPts val="0"/>
              </a:spcBef>
            </a:pPr>
            <a:r>
              <a:rPr lang="en-US" sz="3200" kern="1200">
                <a:solidFill>
                  <a:srgbClr val="A632C8"/>
                </a:solidFill>
                <a:latin typeface="Arial"/>
              </a:rPr>
              <a:t>Host – The server on which the resource is located (DNS, like phone numbers to names)</a:t>
            </a:r>
          </a:p>
          <a:p>
            <a:pPr algn="l" defTabSz="1828800" hangingPunct="1">
              <a:lnSpc>
                <a:spcPct val="100000"/>
              </a:lnSpc>
              <a:spcBef>
                <a:spcPts val="0"/>
              </a:spcBef>
            </a:pPr>
            <a:r>
              <a:rPr lang="en-US" sz="3200" kern="1200">
                <a:solidFill>
                  <a:srgbClr val="008000"/>
                </a:solidFill>
                <a:latin typeface="Arial"/>
              </a:rPr>
              <a:t>Path – Where is the resource on the host?</a:t>
            </a:r>
          </a:p>
          <a:p>
            <a:pPr algn="l" defTabSz="1828800" hangingPunct="1">
              <a:lnSpc>
                <a:spcPct val="100000"/>
              </a:lnSpc>
              <a:spcBef>
                <a:spcPts val="0"/>
              </a:spcBef>
            </a:pPr>
            <a:r>
              <a:rPr lang="en-US" sz="3200" kern="1200">
                <a:solidFill>
                  <a:srgbClr val="FF0000"/>
                </a:solidFill>
                <a:latin typeface="Arial"/>
              </a:rPr>
              <a:t>Query – Additional instructions to the server (Specific information for the resource)</a:t>
            </a:r>
          </a:p>
        </p:txBody>
      </p:sp>
      <p:sp>
        <p:nvSpPr>
          <p:cNvPr id="14" name="TextBox 13"/>
          <p:cNvSpPr txBox="1"/>
          <p:nvPr/>
        </p:nvSpPr>
        <p:spPr>
          <a:xfrm>
            <a:off x="3648637" y="8339223"/>
            <a:ext cx="15039373" cy="2523768"/>
          </a:xfrm>
          <a:prstGeom prst="rect">
            <a:avLst/>
          </a:prstGeom>
        </p:spPr>
        <p:txBody>
          <a:bodyPr wrap="none" lIns="0" tIns="0" rIns="0" bIns="0" rtlCol="0">
            <a:spAutoFit/>
          </a:bodyPr>
          <a:lstStyle/>
          <a:p>
            <a:pPr algn="l" defTabSz="1828800" hangingPunct="1">
              <a:lnSpc>
                <a:spcPct val="100000"/>
              </a:lnSpc>
              <a:spcBef>
                <a:spcPts val="0"/>
              </a:spcBef>
            </a:pPr>
            <a:r>
              <a:rPr lang="en-US" kern="1200" dirty="0">
                <a:solidFill>
                  <a:srgbClr val="333333"/>
                </a:solidFill>
                <a:latin typeface="Arial"/>
              </a:rPr>
              <a:t>	</a:t>
            </a:r>
          </a:p>
          <a:p>
            <a:pPr algn="l" defTabSz="1828800" hangingPunct="1">
              <a:lnSpc>
                <a:spcPct val="100000"/>
              </a:lnSpc>
              <a:spcBef>
                <a:spcPts val="0"/>
              </a:spcBef>
            </a:pPr>
            <a:endParaRPr lang="en-US" sz="3200" kern="1200" dirty="0">
              <a:solidFill>
                <a:srgbClr val="333333"/>
              </a:solidFill>
              <a:latin typeface="Arial"/>
            </a:endParaRPr>
          </a:p>
          <a:p>
            <a:pPr marL="571500" indent="-571500" algn="l" defTabSz="1828800" hangingPunct="1">
              <a:lnSpc>
                <a:spcPct val="100000"/>
              </a:lnSpc>
              <a:spcBef>
                <a:spcPts val="0"/>
              </a:spcBef>
              <a:buFont typeface="Arial"/>
              <a:buChar char="•"/>
            </a:pPr>
            <a:r>
              <a:rPr lang="en-US" sz="3200" kern="1200" dirty="0">
                <a:solidFill>
                  <a:srgbClr val="333333"/>
                </a:solidFill>
                <a:latin typeface="Arial"/>
              </a:rPr>
              <a:t>Stateless – Send everything needed in initial call.  Not an ongoing conversation.</a:t>
            </a:r>
          </a:p>
          <a:p>
            <a:pPr marL="571500" indent="-571500" algn="l" defTabSz="1828800" hangingPunct="1">
              <a:lnSpc>
                <a:spcPct val="100000"/>
              </a:lnSpc>
              <a:spcBef>
                <a:spcPts val="0"/>
              </a:spcBef>
              <a:buFont typeface="Arial"/>
              <a:buChar char="•"/>
            </a:pPr>
            <a:r>
              <a:rPr lang="en-US" sz="3200" kern="1200" dirty="0">
                <a:solidFill>
                  <a:srgbClr val="333333"/>
                </a:solidFill>
                <a:latin typeface="Arial"/>
                <a:cs typeface="Helvetica"/>
              </a:rPr>
              <a:t>Usually XML or JSON used as the interchange format</a:t>
            </a:r>
          </a:p>
          <a:p>
            <a:pPr marL="571500" indent="-571500" algn="l" defTabSz="1828800" hangingPunct="1">
              <a:lnSpc>
                <a:spcPct val="100000"/>
              </a:lnSpc>
              <a:spcBef>
                <a:spcPts val="0"/>
              </a:spcBef>
              <a:buFont typeface="Arial"/>
              <a:buChar char="•"/>
            </a:pPr>
            <a:r>
              <a:rPr lang="en-US" sz="3200" dirty="0"/>
              <a:t>HTTP GET calls to a </a:t>
            </a:r>
            <a:r>
              <a:rPr lang="en-US" sz="3200" dirty="0" err="1"/>
              <a:t>ReSTful</a:t>
            </a:r>
            <a:r>
              <a:rPr lang="en-US" sz="3200" dirty="0"/>
              <a:t> service should not change state i.e. read only</a:t>
            </a:r>
            <a:endParaRPr lang="en-US" sz="3200" kern="1200" dirty="0">
              <a:solidFill>
                <a:srgbClr val="333333"/>
              </a:solidFill>
              <a:latin typeface="Helvetica"/>
              <a:cs typeface="Helvetica"/>
            </a:endParaRPr>
          </a:p>
        </p:txBody>
      </p:sp>
    </p:spTree>
    <p:extLst>
      <p:ext uri="{BB962C8B-B14F-4D97-AF65-F5344CB8AC3E}">
        <p14:creationId xmlns:p14="http://schemas.microsoft.com/office/powerpoint/2010/main" val="38298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25335" y="852488"/>
            <a:ext cx="17024350" cy="968376"/>
          </a:xfrm>
        </p:spPr>
        <p:txBody>
          <a:bodyPr>
            <a:normAutofit/>
          </a:bodyPr>
          <a:lstStyle/>
          <a:p>
            <a:pPr algn="ctr"/>
            <a:r>
              <a:rPr lang="en-US"/>
              <a:t>Let’s look at a made up example with dogs</a:t>
            </a:r>
            <a:r>
              <a:rPr lang="is-IS"/>
              <a:t>…</a:t>
            </a:r>
            <a:endParaRPr lang="en-US"/>
          </a:p>
        </p:txBody>
      </p:sp>
      <p:sp>
        <p:nvSpPr>
          <p:cNvPr id="3" name="TextBox 2"/>
          <p:cNvSpPr txBox="1"/>
          <p:nvPr/>
        </p:nvSpPr>
        <p:spPr>
          <a:xfrm>
            <a:off x="8306363" y="4038600"/>
            <a:ext cx="8977586" cy="1107996"/>
          </a:xfrm>
          <a:prstGeom prst="rect">
            <a:avLst/>
          </a:prstGeom>
        </p:spPr>
        <p:txBody>
          <a:bodyPr wrap="none" lIns="0" tIns="0" rIns="0" bIns="0" rtlCol="0">
            <a:spAutoFit/>
          </a:bodyPr>
          <a:lstStyle/>
          <a:p>
            <a:pPr defTabSz="1828800" hangingPunct="1">
              <a:lnSpc>
                <a:spcPct val="100000"/>
              </a:lnSpc>
              <a:spcBef>
                <a:spcPts val="0"/>
              </a:spcBef>
              <a:spcAft>
                <a:spcPts val="3600"/>
              </a:spcAft>
            </a:pPr>
            <a:r>
              <a:rPr lang="en-US" sz="7200" kern="1200" dirty="0">
                <a:solidFill>
                  <a:srgbClr val="333333"/>
                </a:solidFill>
                <a:latin typeface="Helvetica"/>
                <a:cs typeface="Helvetica"/>
                <a:hlinkClick r:id="rId3"/>
              </a:rPr>
              <a:t>http://www.aspca.com</a:t>
            </a:r>
            <a:endParaRPr lang="en-US" sz="7200" kern="1200" dirty="0">
              <a:solidFill>
                <a:srgbClr val="333333"/>
              </a:solidFill>
              <a:latin typeface="Helvetica"/>
              <a:cs typeface="Helvetica"/>
            </a:endParaRPr>
          </a:p>
        </p:txBody>
      </p:sp>
    </p:spTree>
    <p:extLst>
      <p:ext uri="{BB962C8B-B14F-4D97-AF65-F5344CB8AC3E}">
        <p14:creationId xmlns:p14="http://schemas.microsoft.com/office/powerpoint/2010/main" val="136100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1866" y="7416800"/>
            <a:ext cx="7874000" cy="629920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a REST API?</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7" y="382745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5625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7" name="TextBox 26"/>
          <p:cNvSpPr txBox="1"/>
          <p:nvPr/>
        </p:nvSpPr>
        <p:spPr>
          <a:xfrm>
            <a:off x="6079066" y="9661603"/>
            <a:ext cx="2082800" cy="1661993"/>
          </a:xfrm>
          <a:prstGeom prst="rect">
            <a:avLst/>
          </a:prstGeom>
        </p:spPr>
        <p:txBody>
          <a:bodyPr wrap="square" lIns="0" tIns="0" rIns="0" bIns="0" rtlCol="0">
            <a:spAutoFit/>
          </a:bodyPr>
          <a:lstStyle/>
          <a:p>
            <a:pPr defTabSz="1828800" hangingPunct="1">
              <a:lnSpc>
                <a:spcPct val="100000"/>
              </a:lnSpc>
              <a:spcBef>
                <a:spcPts val="0"/>
              </a:spcBef>
            </a:pPr>
            <a:r>
              <a:rPr lang="en-US" kern="1200">
                <a:solidFill>
                  <a:srgbClr val="333333"/>
                </a:solidFill>
                <a:latin typeface="Comic Sans MS"/>
                <a:cs typeface="Comic Sans MS"/>
              </a:rPr>
              <a:t>Daisy	     </a:t>
            </a:r>
          </a:p>
          <a:p>
            <a:pPr defTabSz="1828800" hangingPunct="1">
              <a:lnSpc>
                <a:spcPct val="100000"/>
              </a:lnSpc>
              <a:spcBef>
                <a:spcPts val="0"/>
              </a:spcBef>
            </a:pPr>
            <a:r>
              <a:rPr lang="en-US" kern="1200">
                <a:solidFill>
                  <a:srgbClr val="333333"/>
                </a:solidFill>
                <a:latin typeface="Comic Sans MS"/>
                <a:cs typeface="Comic Sans MS"/>
              </a:rPr>
              <a:t>19	</a:t>
            </a:r>
            <a:r>
              <a:rPr lang="en-US" kern="1200">
                <a:solidFill>
                  <a:srgbClr val="333333"/>
                </a:solidFill>
                <a:latin typeface="Helvetica"/>
                <a:cs typeface="Helvetica"/>
              </a:rPr>
              <a:t>	</a:t>
            </a:r>
          </a:p>
        </p:txBody>
      </p:sp>
      <p:sp>
        <p:nvSpPr>
          <p:cNvPr id="31" name="Rectangle 30"/>
          <p:cNvSpPr/>
          <p:nvPr/>
        </p:nvSpPr>
        <p:spPr>
          <a:xfrm>
            <a:off x="7323869"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2" name="Rectangle 31"/>
          <p:cNvSpPr/>
          <p:nvPr/>
        </p:nvSpPr>
        <p:spPr>
          <a:xfrm>
            <a:off x="7323869" y="565625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Tree>
    <p:extLst>
      <p:ext uri="{BB962C8B-B14F-4D97-AF65-F5344CB8AC3E}">
        <p14:creationId xmlns:p14="http://schemas.microsoft.com/office/powerpoint/2010/main" val="3475089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13C89B-8AEA-3744-9293-8792BBC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 r="-83"/>
          <a:stretch/>
        </p:blipFill>
        <p:spPr>
          <a:xfrm>
            <a:off x="6125030" y="6396645"/>
            <a:ext cx="12104912"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50348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043575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8" name="Rectangle 27"/>
          <p:cNvSpPr/>
          <p:nvPr/>
        </p:nvSpPr>
        <p:spPr>
          <a:xfrm>
            <a:off x="1043575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36" name="Table 35">
            <a:extLst>
              <a:ext uri="{FF2B5EF4-FFF2-40B4-BE49-F238E27FC236}">
                <a16:creationId xmlns:a16="http://schemas.microsoft.com/office/drawing/2014/main" id="{C6A59F10-A5EE-E24C-82F2-28B210C00BBD}"/>
              </a:ext>
            </a:extLst>
          </p:cNvPr>
          <p:cNvGraphicFramePr>
            <a:graphicFrameLocks noGrp="1"/>
          </p:cNvGraphicFramePr>
          <p:nvPr>
            <p:extLst>
              <p:ext uri="{D42A27DB-BD31-4B8C-83A1-F6EECF244321}">
                <p14:modId xmlns:p14="http://schemas.microsoft.com/office/powerpoint/2010/main" val="581684938"/>
              </p:ext>
            </p:extLst>
          </p:nvPr>
        </p:nvGraphicFramePr>
        <p:xfrm>
          <a:off x="6066968" y="11216636"/>
          <a:ext cx="12192000" cy="223896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75924">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77570">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77570">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Rectangle 2">
            <a:extLst>
              <a:ext uri="{FF2B5EF4-FFF2-40B4-BE49-F238E27FC236}">
                <a16:creationId xmlns:a16="http://schemas.microsoft.com/office/drawing/2014/main" id="{8D9C9909-F903-9A47-9CDD-766A171C3C98}"/>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5" name="Rectangle 34">
            <a:extLst>
              <a:ext uri="{FF2B5EF4-FFF2-40B4-BE49-F238E27FC236}">
                <a16:creationId xmlns:a16="http://schemas.microsoft.com/office/drawing/2014/main" id="{21262E9C-E9D5-3248-8080-2D650D0F840F}"/>
              </a:ext>
            </a:extLst>
          </p:cNvPr>
          <p:cNvSpPr/>
          <p:nvPr/>
        </p:nvSpPr>
        <p:spPr>
          <a:xfrm>
            <a:off x="10932886" y="7556509"/>
            <a:ext cx="7819572"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112316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 grpId="0" animBg="1"/>
      <p:bldP spid="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354763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4" name="Rectangle 3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graphicFrame>
        <p:nvGraphicFramePr>
          <p:cNvPr id="3" name="Table 2">
            <a:extLst>
              <a:ext uri="{FF2B5EF4-FFF2-40B4-BE49-F238E27FC236}">
                <a16:creationId xmlns:a16="http://schemas.microsoft.com/office/drawing/2014/main" id="{3AFA71FE-0F9F-AE46-AF03-902C873CB6A2}"/>
              </a:ext>
            </a:extLst>
          </p:cNvPr>
          <p:cNvGraphicFramePr>
            <a:graphicFrameLocks noGrp="1"/>
          </p:cNvGraphicFramePr>
          <p:nvPr>
            <p:extLst>
              <p:ext uri="{D42A27DB-BD31-4B8C-83A1-F6EECF244321}">
                <p14:modId xmlns:p14="http://schemas.microsoft.com/office/powerpoint/2010/main" val="1626541602"/>
              </p:ext>
            </p:extLst>
          </p:nvPr>
        </p:nvGraphicFramePr>
        <p:xfrm>
          <a:off x="6079068" y="11216640"/>
          <a:ext cx="12192000" cy="221587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42176">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46708">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42176">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Tree>
    <p:extLst>
      <p:ext uri="{BB962C8B-B14F-4D97-AF65-F5344CB8AC3E}">
        <p14:creationId xmlns:p14="http://schemas.microsoft.com/office/powerpoint/2010/main" val="196012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E1B3EA-E3D8-3B46-8BFD-B072F2308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3" name="Rectangle 32"/>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a:t>
            </a:r>
            <a:r>
              <a:rPr lang="en-US" kern="1200" err="1">
                <a:solidFill>
                  <a:srgbClr val="3366FF"/>
                </a:solidFill>
                <a:latin typeface="Arial"/>
              </a:rPr>
              <a:t>Dasy</a:t>
            </a:r>
            <a:endParaRPr lang="en-US" kern="1200">
              <a:solidFill>
                <a:srgbClr val="3366FF"/>
              </a:solidFill>
              <a:latin typeface="Arial"/>
            </a:endParaRP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290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40897"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29" name="Table 28">
            <a:extLst>
              <a:ext uri="{FF2B5EF4-FFF2-40B4-BE49-F238E27FC236}">
                <a16:creationId xmlns:a16="http://schemas.microsoft.com/office/drawing/2014/main" id="{6303B19B-E7C4-3E43-9F93-8E03E52B1C64}"/>
              </a:ext>
            </a:extLst>
          </p:cNvPr>
          <p:cNvGraphicFramePr>
            <a:graphicFrameLocks noGrp="1"/>
          </p:cNvGraphicFramePr>
          <p:nvPr>
            <p:extLst>
              <p:ext uri="{D42A27DB-BD31-4B8C-83A1-F6EECF244321}">
                <p14:modId xmlns:p14="http://schemas.microsoft.com/office/powerpoint/2010/main" val="54830646"/>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1"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0" name="Rectangle 29">
            <a:extLst>
              <a:ext uri="{FF2B5EF4-FFF2-40B4-BE49-F238E27FC236}">
                <a16:creationId xmlns:a16="http://schemas.microsoft.com/office/drawing/2014/main" id="{D403BF4A-7EFD-E949-9E01-32F97591A290}"/>
              </a:ext>
            </a:extLst>
          </p:cNvPr>
          <p:cNvSpPr/>
          <p:nvPr/>
        </p:nvSpPr>
        <p:spPr>
          <a:xfrm>
            <a:off x="13562669" y="566965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31" name="Rectangle 30">
            <a:extLst>
              <a:ext uri="{FF2B5EF4-FFF2-40B4-BE49-F238E27FC236}">
                <a16:creationId xmlns:a16="http://schemas.microsoft.com/office/drawing/2014/main" id="{A0DD8786-E4B4-ED4D-901D-1FDD0237E894}"/>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4" name="Rectangle 33">
            <a:extLst>
              <a:ext uri="{FF2B5EF4-FFF2-40B4-BE49-F238E27FC236}">
                <a16:creationId xmlns:a16="http://schemas.microsoft.com/office/drawing/2014/main" id="{457BF555-A07B-8A4C-80AA-9FBBA5C7A0E8}"/>
              </a:ext>
            </a:extLst>
          </p:cNvPr>
          <p:cNvSpPr/>
          <p:nvPr/>
        </p:nvSpPr>
        <p:spPr>
          <a:xfrm>
            <a:off x="10932886" y="7556509"/>
            <a:ext cx="7703456"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93151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A0BB258-5A88-5E41-B584-752B330B9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29" name="Rectangle 28"/>
          <p:cNvSpPr/>
          <p:nvPr/>
        </p:nvSpPr>
        <p:spPr>
          <a:xfrm>
            <a:off x="16664325"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6" name="Rectangle 25"/>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2763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update </a:t>
            </a:r>
          </a:p>
          <a:p>
            <a:pPr defTabSz="1828800" hangingPunct="1">
              <a:lnSpc>
                <a:spcPct val="100000"/>
              </a:lnSpc>
              <a:spcBef>
                <a:spcPts val="0"/>
              </a:spcBef>
            </a:pPr>
            <a:r>
              <a:rPr lang="en-US" kern="1200">
                <a:solidFill>
                  <a:srgbClr val="AA9AFF"/>
                </a:solidFill>
                <a:latin typeface="Arial"/>
              </a:rPr>
              <a:t>dogs</a:t>
            </a:r>
          </a:p>
        </p:txBody>
      </p:sp>
      <p:sp>
        <p:nvSpPr>
          <p:cNvPr id="32" name="Rectangle 31"/>
          <p:cNvSpPr/>
          <p:nvPr/>
        </p:nvSpPr>
        <p:spPr>
          <a:xfrm>
            <a:off x="1663951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delete </a:t>
            </a:r>
          </a:p>
          <a:p>
            <a:pPr defTabSz="1828800" hangingPunct="1">
              <a:lnSpc>
                <a:spcPct val="100000"/>
              </a:lnSpc>
              <a:spcBef>
                <a:spcPts val="0"/>
              </a:spcBef>
            </a:pPr>
            <a:r>
              <a:rPr lang="en-US" kern="1200">
                <a:solidFill>
                  <a:srgbClr val="AA9AFF"/>
                </a:solidFill>
                <a:latin typeface="Arial"/>
              </a:rPr>
              <a:t>dogs</a:t>
            </a:r>
          </a:p>
        </p:txBody>
      </p:sp>
      <p:sp>
        <p:nvSpPr>
          <p:cNvPr id="31" name="TextBox 30"/>
          <p:cNvSpPr txBox="1"/>
          <p:nvPr/>
        </p:nvSpPr>
        <p:spPr>
          <a:xfrm>
            <a:off x="14926289" y="4111211"/>
            <a:ext cx="4290534" cy="1323439"/>
          </a:xfrm>
          <a:prstGeom prst="rect">
            <a:avLst/>
          </a:prstGeom>
          <a:noFill/>
        </p:spPr>
        <p:txBody>
          <a:bodyPr wrap="none" rtlCol="0">
            <a:spAutoFit/>
          </a:bodyPr>
          <a:lstStyle/>
          <a:p>
            <a:pPr defTabSz="1828800" hangingPunct="1">
              <a:lnSpc>
                <a:spcPct val="100000"/>
              </a:lnSpc>
              <a:spcBef>
                <a:spcPts val="0"/>
              </a:spcBef>
            </a:pPr>
            <a:r>
              <a:rPr lang="en-US" sz="4000" kern="1200" dirty="0">
                <a:solidFill>
                  <a:srgbClr val="FF0000"/>
                </a:solidFill>
                <a:latin typeface="Arial"/>
              </a:rPr>
              <a:t>Not normally</a:t>
            </a:r>
          </a:p>
          <a:p>
            <a:pPr defTabSz="1828800" hangingPunct="1">
              <a:lnSpc>
                <a:spcPct val="100000"/>
              </a:lnSpc>
              <a:spcBef>
                <a:spcPts val="0"/>
              </a:spcBef>
            </a:pPr>
            <a:r>
              <a:rPr lang="en-US" sz="4000" kern="1200" dirty="0">
                <a:solidFill>
                  <a:srgbClr val="FF0000"/>
                </a:solidFill>
                <a:latin typeface="Arial"/>
              </a:rPr>
              <a:t>Supported in APIs</a:t>
            </a:r>
          </a:p>
        </p:txBody>
      </p:sp>
      <p:graphicFrame>
        <p:nvGraphicFramePr>
          <p:cNvPr id="33" name="Table 32">
            <a:extLst>
              <a:ext uri="{FF2B5EF4-FFF2-40B4-BE49-F238E27FC236}">
                <a16:creationId xmlns:a16="http://schemas.microsoft.com/office/drawing/2014/main" id="{40C6608D-B5BD-EF48-B766-6345D64BB9F0}"/>
              </a:ext>
            </a:extLst>
          </p:cNvPr>
          <p:cNvGraphicFramePr>
            <a:graphicFrameLocks noGrp="1"/>
          </p:cNvGraphicFramePr>
          <p:nvPr>
            <p:extLst>
              <p:ext uri="{D42A27DB-BD31-4B8C-83A1-F6EECF244321}">
                <p14:modId xmlns:p14="http://schemas.microsoft.com/office/powerpoint/2010/main" val="2541875047"/>
              </p:ext>
            </p:extLst>
          </p:nvPr>
        </p:nvGraphicFramePr>
        <p:xfrm>
          <a:off x="6079068" y="11216640"/>
          <a:ext cx="12192000" cy="2194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68155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36699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8155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Cloud 2">
            <a:extLst>
              <a:ext uri="{FF2B5EF4-FFF2-40B4-BE49-F238E27FC236}">
                <a16:creationId xmlns:a16="http://schemas.microsoft.com/office/drawing/2014/main" id="{ADE0FF31-C77D-E343-891A-19F56D73F86D}"/>
              </a:ext>
            </a:extLst>
          </p:cNvPr>
          <p:cNvSpPr/>
          <p:nvPr/>
        </p:nvSpPr>
        <p:spPr>
          <a:xfrm>
            <a:off x="5174864" y="8040914"/>
            <a:ext cx="14733200" cy="4905828"/>
          </a:xfrm>
          <a:prstGeom prst="cloud">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5229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dissolve">
                                      <p:cBhvr>
                                        <p:cTn id="14" dur="500"/>
                                        <p:tgtEl>
                                          <p:spTgt spid="31">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dissolve">
                                      <p:cBhvr>
                                        <p:cTn id="17" dur="500"/>
                                        <p:tgtEl>
                                          <p:spTgt spid="31">
                                            <p:txEl>
                                              <p:pRg st="1" end="1"/>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2" grpId="0" animBg="1"/>
      <p:bldP spid="3" grpId="0" animBg="1"/>
      <p:bldP spid="3" grpId="1" animBg="1"/>
    </p:bldLst>
  </p:timing>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ckspace University Brand Guidelines 2014 V201">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3.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A885EC-B131-4CF0-B6A1-3DD3F16A1F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1672</TotalTime>
  <Words>6487</Words>
  <Application>Microsoft Macintosh PowerPoint</Application>
  <PresentationFormat>Custom</PresentationFormat>
  <Paragraphs>1293</Paragraphs>
  <Slides>185</Slides>
  <Notes>9</Notes>
  <HiddenSlides>69</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185</vt:i4>
      </vt:variant>
    </vt:vector>
  </HeadingPairs>
  <TitlesOfParts>
    <vt:vector size="195" baseType="lpstr">
      <vt:lpstr>Arial</vt:lpstr>
      <vt:lpstr>Arial Black</vt:lpstr>
      <vt:lpstr>Calibri</vt:lpstr>
      <vt:lpstr>Comic Sans MS</vt:lpstr>
      <vt:lpstr>Courier</vt:lpstr>
      <vt:lpstr>Courier New</vt:lpstr>
      <vt:lpstr>Gill Sans</vt:lpstr>
      <vt:lpstr>Helvetica</vt:lpstr>
      <vt:lpstr>Light Master Slides</vt:lpstr>
      <vt:lpstr>Rackspace University Brand Guidelines 2014 V201</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Command Line Arguments</vt:lpstr>
      <vt:lpstr>Command Line Arguments</vt:lpstr>
      <vt:lpstr>Fancier Command Line Parsing</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JSON</vt:lpstr>
      <vt:lpstr>JSON details</vt:lpstr>
      <vt:lpstr>Python JSON</vt:lpstr>
      <vt:lpstr>JSON Module Caveats</vt:lpstr>
      <vt:lpstr>Python to JSON Translations</vt:lpstr>
      <vt:lpstr>JSON Performance</vt:lpstr>
      <vt:lpstr>Lab - JSON</vt:lpstr>
      <vt:lpstr>YAML vs. JSON</vt:lpstr>
      <vt:lpstr>Pickle and Shelve</vt:lpstr>
      <vt:lpstr>Shelve Example</vt:lpstr>
      <vt:lpstr>REST</vt:lpstr>
      <vt:lpstr>PowerPoint Presentation</vt:lpstr>
      <vt:lpstr>Let’s look at a made up example with dogs…</vt:lpstr>
      <vt:lpstr>How do you use a REST API?</vt:lpstr>
      <vt:lpstr>How do you use it?</vt:lpstr>
      <vt:lpstr>How do you use it?</vt:lpstr>
      <vt:lpstr>How do you use it?</vt:lpstr>
      <vt:lpstr>How do you use it?</vt:lpstr>
      <vt:lpstr>How do you use it?</vt:lpstr>
      <vt:lpstr>REST Client</vt:lpstr>
      <vt:lpstr>Accessing Web Data: urllib</vt:lpstr>
      <vt:lpstr>Accessing Web Data: urllib</vt:lpstr>
      <vt:lpstr>Accessing Web Data: urllib</vt:lpstr>
      <vt:lpstr>urllib is great, but Requests is better!</vt:lpstr>
      <vt:lpstr>Requests</vt:lpstr>
      <vt:lpstr>Requests GET</vt:lpstr>
      <vt:lpstr>Requests POST</vt:lpstr>
      <vt:lpstr>More Requests Examples</vt:lpstr>
      <vt:lpstr>Lab – REST Client</vt:lpstr>
      <vt:lpstr>REST Server</vt:lpstr>
      <vt:lpstr>Python Web Frameworks</vt:lpstr>
      <vt:lpstr>Flask</vt:lpstr>
      <vt:lpstr>Minimal Flask Application</vt:lpstr>
      <vt:lpstr>Routes</vt:lpstr>
      <vt:lpstr>Routes Continued</vt:lpstr>
      <vt:lpstr>Templates</vt:lpstr>
      <vt:lpstr>Debug Mode</vt:lpstr>
      <vt:lpstr>Lab - Flask</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248</cp:revision>
  <dcterms:modified xsi:type="dcterms:W3CDTF">2018-12-10T14:30:34Z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